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804" r:id="rId2"/>
    <p:sldId id="805" r:id="rId3"/>
    <p:sldId id="820" r:id="rId4"/>
    <p:sldId id="807" r:id="rId5"/>
    <p:sldId id="808" r:id="rId6"/>
    <p:sldId id="809" r:id="rId7"/>
    <p:sldId id="810" r:id="rId8"/>
    <p:sldId id="821" r:id="rId9"/>
    <p:sldId id="812" r:id="rId10"/>
    <p:sldId id="813" r:id="rId11"/>
    <p:sldId id="814" r:id="rId12"/>
    <p:sldId id="815" r:id="rId13"/>
    <p:sldId id="816" r:id="rId14"/>
    <p:sldId id="817" r:id="rId15"/>
    <p:sldId id="269" r:id="rId16"/>
    <p:sldId id="270" r:id="rId17"/>
    <p:sldId id="802" r:id="rId18"/>
    <p:sldId id="803" r:id="rId19"/>
    <p:sldId id="287" r:id="rId20"/>
    <p:sldId id="782" r:id="rId21"/>
    <p:sldId id="793" r:id="rId22"/>
    <p:sldId id="789" r:id="rId23"/>
    <p:sldId id="778" r:id="rId24"/>
    <p:sldId id="779" r:id="rId25"/>
    <p:sldId id="780" r:id="rId26"/>
    <p:sldId id="781" r:id="rId27"/>
    <p:sldId id="786" r:id="rId28"/>
    <p:sldId id="291" r:id="rId29"/>
    <p:sldId id="294" r:id="rId30"/>
    <p:sldId id="788" r:id="rId31"/>
    <p:sldId id="795" r:id="rId32"/>
    <p:sldId id="296" r:id="rId33"/>
    <p:sldId id="297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Nunit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91MZyVnjWQvgyySlrSCdxbBsD3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ng Guang Tan" initials="" lastIdx="5" clrIdx="0"/>
  <p:cmAuthor id="1" name="user" initials="u" lastIdx="7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AA69C6-4876-4BF1-A48E-931CD7F7F7D6}">
  <a:tblStyle styleId="{04AA69C6-4876-4BF1-A48E-931CD7F7F7D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BF439B-3264-479C-950A-19A02481B3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7" autoAdjust="0"/>
    <p:restoredTop sz="85542" autoAdjust="0"/>
  </p:normalViewPr>
  <p:slideViewPr>
    <p:cSldViewPr snapToGrid="0">
      <p:cViewPr varScale="1">
        <p:scale>
          <a:sx n="57" d="100"/>
          <a:sy n="57" d="100"/>
        </p:scale>
        <p:origin x="10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Number of Destinations per Airport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Sheet2!$A$2:$A$11</c:f>
              <c:strCache>
                <c:ptCount val="10"/>
                <c:pt idx="0">
                  <c:v>10. AMS - Amsterdam Airport Schiphol</c:v>
                </c:pt>
                <c:pt idx="1">
                  <c:v>9. JFK - John F Kennedy International Airport</c:v>
                </c:pt>
                <c:pt idx="2">
                  <c:v>8. DFW - Dallas Fort Worth International Airport</c:v>
                </c:pt>
                <c:pt idx="3">
                  <c:v>7. FRA - Hamburg Airport</c:v>
                </c:pt>
                <c:pt idx="4">
                  <c:v>6. LAX - Los Angeles International Airport</c:v>
                </c:pt>
                <c:pt idx="5">
                  <c:v>5. CDG - Charles de Gaulle International Airport</c:v>
                </c:pt>
                <c:pt idx="6">
                  <c:v>4. LHR - London Heathrow Airport</c:v>
                </c:pt>
                <c:pt idx="7">
                  <c:v>3. PEK - Beijing Capital International Airport</c:v>
                </c:pt>
                <c:pt idx="8">
                  <c:v>2. ORD - Chicago O'Hare International Airport</c:v>
                </c:pt>
                <c:pt idx="9">
                  <c:v>1. ATL - Hartsfield–Jackson Atlanta International Airport</c:v>
                </c:pt>
              </c:strCache>
            </c:strRef>
          </c:cat>
          <c:val>
            <c:numRef>
              <c:f>Sheet2!$B$2:$B$11</c:f>
              <c:numCache>
                <c:formatCode>General</c:formatCode>
                <c:ptCount val="10"/>
                <c:pt idx="0">
                  <c:v>450</c:v>
                </c:pt>
                <c:pt idx="1">
                  <c:v>455</c:v>
                </c:pt>
                <c:pt idx="2">
                  <c:v>467</c:v>
                </c:pt>
                <c:pt idx="3">
                  <c:v>493</c:v>
                </c:pt>
                <c:pt idx="4">
                  <c:v>498</c:v>
                </c:pt>
                <c:pt idx="5">
                  <c:v>517</c:v>
                </c:pt>
                <c:pt idx="6">
                  <c:v>522</c:v>
                </c:pt>
                <c:pt idx="7">
                  <c:v>534</c:v>
                </c:pt>
                <c:pt idx="8">
                  <c:v>550</c:v>
                </c:pt>
                <c:pt idx="9">
                  <c:v>911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39-468D-B513-02A220F174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20089272"/>
        <c:axId val="341490288"/>
      </c:barChart>
      <c:catAx>
        <c:axId val="520089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490288"/>
        <c:crosses val="autoZero"/>
        <c:auto val="1"/>
        <c:lblAlgn val="ctr"/>
        <c:lblOffset val="100"/>
        <c:noMultiLvlLbl val="0"/>
      </c:catAx>
      <c:valAx>
        <c:axId val="341490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089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4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7" name="Google Shape;4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3158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1" name="Google Shape;5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674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33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d37329b5e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d37329b5e_0_6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7d37329b5e_0_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SG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356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7364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d37329b5e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7d37329b5e_0_6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7d37329b5e_0_6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5950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5609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767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628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70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5899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3734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d37329b5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d37329b5e_0_6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2" name="Google Shape;692;g7d37329b5e_0_6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d37329b5e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d37329b5e_0_6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7d37329b5e_0_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692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6288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S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1301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SG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437" name="Google Shape;4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SG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SG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4" name="Google Shape;4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40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d37329b5e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d37329b5e_0_6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7d37329b5e_0_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466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508" name="Google Shape;5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914400" lvl="1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2pPr>
            <a:lvl3pPr marL="1371600" lvl="2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5pPr>
            <a:lvl6pPr marL="2743200" lvl="5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6pPr>
            <a:lvl7pPr marL="3200400" lvl="6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7pPr>
            <a:lvl8pPr marL="3657600" lvl="7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8pPr>
            <a:lvl9pPr marL="4114800" lvl="8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914400" lvl="1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2pPr>
            <a:lvl3pPr marL="1371600" lvl="2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5pPr>
            <a:lvl6pPr marL="2743200" lvl="5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6pPr>
            <a:lvl7pPr marL="3200400" lvl="6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7pPr>
            <a:lvl8pPr marL="3657600" lvl="7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8pPr>
            <a:lvl9pPr marL="4114800" lvl="8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9471906/what-are-the-differences-between-community-detection-algorithms-in-igraph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ot.gov.sg/about-mot/air-transport/aviation-hub" TargetMode="External"/><Relationship Id="rId5" Type="http://schemas.openxmlformats.org/officeDocument/2006/relationships/hyperlink" Target="https://en.wikipedia.org/wiki/Hartsfield%E2%80%93Jackson_Atlanta_International_Airport" TargetMode="External"/><Relationship Id="rId4" Type="http://schemas.openxmlformats.org/officeDocument/2006/relationships/hyperlink" Target="https://en.wikipedia.org/wiki/Louvain_modularit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flights.org/data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raw.githubusercontent.com/jpatokal/openflights/master/data/routes.dat" TargetMode="External"/><Relationship Id="rId4" Type="http://schemas.openxmlformats.org/officeDocument/2006/relationships/hyperlink" Target="https://raw.githubusercontent.com/jpatokal/openflights/master/data/airports.da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09591D-0736-4FF5-B895-C03B85FCD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9" name="Google Shape;41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489844"/>
            <a:ext cx="12192000" cy="564420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"/>
          <p:cNvSpPr txBox="1"/>
          <p:nvPr/>
        </p:nvSpPr>
        <p:spPr>
          <a:xfrm>
            <a:off x="2360965" y="-276046"/>
            <a:ext cx="7342094" cy="158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680"/>
              <a:buFont typeface="Nunito"/>
              <a:buNone/>
            </a:pPr>
            <a:r>
              <a:rPr lang="en-SG" sz="4680" b="0" i="0" u="none" strike="noStrike" cap="none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Flight Network Analysis</a:t>
            </a:r>
            <a:endParaRPr sz="468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"/>
          <p:cNvSpPr txBox="1"/>
          <p:nvPr/>
        </p:nvSpPr>
        <p:spPr>
          <a:xfrm>
            <a:off x="369832" y="4942703"/>
            <a:ext cx="3300126" cy="137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marR="0" lvl="0" indent="-1174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Char char=" "/>
            </a:pPr>
            <a:r>
              <a:rPr lang="en-SG" sz="1500" b="0" i="0" u="none" strike="noStrike" cap="none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Team Members: </a:t>
            </a:r>
            <a:endParaRPr sz="1500" dirty="0">
              <a:solidFill>
                <a:schemeClr val="bg1"/>
              </a:solidFill>
              <a:latin typeface="+mn-lt"/>
            </a:endParaRPr>
          </a:p>
          <a:p>
            <a:pPr marL="91440" marR="0" lvl="0" indent="-117475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Char char=" "/>
            </a:pPr>
            <a:r>
              <a:rPr lang="en-SG" sz="1500" b="0" i="0" u="none" strike="noStrike" cap="none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TAN CHOON KIAT (G1700699B)</a:t>
            </a:r>
            <a:endParaRPr sz="1500" dirty="0">
              <a:solidFill>
                <a:schemeClr val="bg1"/>
              </a:solidFill>
              <a:latin typeface="+mn-lt"/>
            </a:endParaRPr>
          </a:p>
          <a:p>
            <a:pPr marL="91440" marR="0" lvl="0" indent="-117475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Char char=" "/>
            </a:pPr>
            <a:r>
              <a:rPr lang="en-SG" sz="1500" b="0" i="0" u="none" strike="noStrike" cap="none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TAN HONG GUANG (G1800654K)</a:t>
            </a:r>
            <a:endParaRPr sz="1500" dirty="0">
              <a:solidFill>
                <a:schemeClr val="bg1"/>
              </a:solidFill>
              <a:latin typeface="+mn-lt"/>
            </a:endParaRPr>
          </a:p>
          <a:p>
            <a:pPr marL="91440" marR="0" lvl="0" indent="-117475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Char char=" "/>
            </a:pPr>
            <a:r>
              <a:rPr lang="en-SG" sz="1500" b="0" i="0" u="none" strike="noStrike" cap="none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LI LIQIAN (G1800749K)</a:t>
            </a:r>
            <a:endParaRPr sz="1500" dirty="0">
              <a:solidFill>
                <a:schemeClr val="bg1"/>
              </a:solidFill>
              <a:latin typeface="+mn-lt"/>
            </a:endParaRPr>
          </a:p>
          <a:p>
            <a:pPr marL="9144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None/>
            </a:pPr>
            <a:endParaRPr sz="185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52946B-1D8B-4D35-B3C9-4F2D0EAB52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7" name="Google Shape;487;p8"/>
          <p:cNvSpPr txBox="1">
            <a:spLocks noGrp="1"/>
          </p:cNvSpPr>
          <p:nvPr>
            <p:ph type="title"/>
          </p:nvPr>
        </p:nvSpPr>
        <p:spPr>
          <a:xfrm>
            <a:off x="779033" y="-196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 dirty="0">
                <a:solidFill>
                  <a:schemeClr val="bg1"/>
                </a:solidFill>
              </a:rPr>
              <a:t>Preliminary Data Exploration (2)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2CCD06-D657-4F5F-95C4-90ECDFC8EBAB}"/>
              </a:ext>
            </a:extLst>
          </p:cNvPr>
          <p:cNvGrpSpPr/>
          <p:nvPr/>
        </p:nvGrpSpPr>
        <p:grpSpPr>
          <a:xfrm>
            <a:off x="965050" y="1606848"/>
            <a:ext cx="10143566" cy="5140410"/>
            <a:chOff x="1151067" y="1198230"/>
            <a:chExt cx="10143566" cy="5140410"/>
          </a:xfrm>
        </p:grpSpPr>
        <p:pic>
          <p:nvPicPr>
            <p:cNvPr id="488" name="Google Shape;488;p8"/>
            <p:cNvPicPr preferRelativeResize="0"/>
            <p:nvPr/>
          </p:nvPicPr>
          <p:blipFill rotWithShape="1">
            <a:blip r:embed="rId3">
              <a:alphaModFix/>
            </a:blip>
            <a:srcRect t="5799" b="8013"/>
            <a:stretch/>
          </p:blipFill>
          <p:spPr>
            <a:xfrm>
              <a:off x="1151067" y="1198230"/>
              <a:ext cx="10143566" cy="51404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8"/>
            <p:cNvSpPr/>
            <p:nvPr/>
          </p:nvSpPr>
          <p:spPr>
            <a:xfrm>
              <a:off x="1442422" y="1544192"/>
              <a:ext cx="1607371" cy="741807"/>
            </a:xfrm>
            <a:prstGeom prst="wedgeEllipseCallout">
              <a:avLst>
                <a:gd name="adj1" fmla="val -20833"/>
                <a:gd name="adj2" fmla="val 62500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Canada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(430)</a:t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195458" y="2536584"/>
              <a:ext cx="2517289" cy="827653"/>
            </a:xfrm>
            <a:prstGeom prst="wedgeEllipseCallout">
              <a:avLst>
                <a:gd name="adj1" fmla="val -48397"/>
                <a:gd name="adj2" fmla="val 47553"/>
              </a:avLst>
            </a:prstGeom>
            <a:noFill/>
            <a:ln w="12700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AutoNum type="arabicPeriod"/>
              </a:pPr>
              <a:r>
                <a:rPr lang="en-SG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United States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(1,512)</a:t>
              </a:r>
              <a:endParaRPr dirty="0"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8892987" y="4550485"/>
              <a:ext cx="1956100" cy="792479"/>
            </a:xfrm>
            <a:prstGeom prst="wedgeEllipseCallout">
              <a:avLst>
                <a:gd name="adj1" fmla="val -20833"/>
                <a:gd name="adj2" fmla="val 6250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Australia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334</a:t>
              </a:r>
              <a:endParaRPr dirty="0"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299014" y="4356629"/>
              <a:ext cx="1607371" cy="541686"/>
            </a:xfrm>
            <a:prstGeom prst="wedgeEllipseCallout">
              <a:avLst>
                <a:gd name="adj1" fmla="val -20833"/>
                <a:gd name="adj2" fmla="val 625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 Brazil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(264)</a:t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937352" y="1305945"/>
              <a:ext cx="1658469" cy="630432"/>
            </a:xfrm>
            <a:prstGeom prst="wedgeEllipseCallout">
              <a:avLst>
                <a:gd name="adj1" fmla="val -20833"/>
                <a:gd name="adj2" fmla="val 62500"/>
              </a:avLst>
            </a:prstGeom>
            <a:noFill/>
            <a:ln w="12700" cap="flat" cmpd="sng">
              <a:solidFill>
                <a:srgbClr val="FF99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5. Russia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(264)</a:t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672869" y="2289601"/>
              <a:ext cx="1905893" cy="541686"/>
            </a:xfrm>
            <a:prstGeom prst="wedgeEllipseCallout">
              <a:avLst>
                <a:gd name="adj1" fmla="val -52958"/>
                <a:gd name="adj2" fmla="val 49591"/>
              </a:avLst>
            </a:prstGeom>
            <a:noFill/>
            <a:ln w="12700" cap="flat" cmpd="sng">
              <a:solidFill>
                <a:srgbClr val="FFD9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6. Germany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(249)</a:t>
              </a:r>
              <a:endParaRPr dirty="0"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7829776" y="2887314"/>
              <a:ext cx="1607371" cy="541686"/>
            </a:xfrm>
            <a:prstGeom prst="wedgeEllipseCallout">
              <a:avLst>
                <a:gd name="adj1" fmla="val -20833"/>
                <a:gd name="adj2" fmla="val 62500"/>
              </a:avLst>
            </a:prstGeom>
            <a:noFill/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7. China (241) </a:t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5292314" y="3297690"/>
              <a:ext cx="1607371" cy="541686"/>
            </a:xfrm>
            <a:prstGeom prst="wedgeEllipseCallout">
              <a:avLst>
                <a:gd name="adj1" fmla="val -46600"/>
                <a:gd name="adj2" fmla="val -63608"/>
              </a:avLst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8. France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(217)</a:t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827036" y="1435776"/>
              <a:ext cx="2798779" cy="673143"/>
            </a:xfrm>
            <a:prstGeom prst="wedgeEllipseCallout">
              <a:avLst>
                <a:gd name="adj1" fmla="val -1451"/>
                <a:gd name="adj2" fmla="val 144522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9. United Kingdom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(167)</a:t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6431278" y="4352825"/>
              <a:ext cx="1607371" cy="541686"/>
            </a:xfrm>
            <a:prstGeom prst="wedgeEllipseCallout">
              <a:avLst>
                <a:gd name="adj1" fmla="val 18654"/>
                <a:gd name="adj2" fmla="val -96376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10. India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(148)</a:t>
              </a:r>
              <a:endParaRPr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388BE5-7AF0-4989-B105-D0854C959BAD}"/>
              </a:ext>
            </a:extLst>
          </p:cNvPr>
          <p:cNvCxnSpPr>
            <a:cxnSpLocks/>
          </p:cNvCxnSpPr>
          <p:nvPr/>
        </p:nvCxnSpPr>
        <p:spPr>
          <a:xfrm>
            <a:off x="759732" y="1115783"/>
            <a:ext cx="77859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3DFF92C-7F40-4367-A2D0-793839562F80}"/>
              </a:ext>
            </a:extLst>
          </p:cNvPr>
          <p:cNvSpPr/>
          <p:nvPr/>
        </p:nvSpPr>
        <p:spPr>
          <a:xfrm>
            <a:off x="935731" y="1175442"/>
            <a:ext cx="4654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Number of Airports within each Country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588311-33AA-40FE-83A3-D247CAF60E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9" name="Google Shape;479;p7"/>
          <p:cNvSpPr txBox="1">
            <a:spLocks noGrp="1"/>
          </p:cNvSpPr>
          <p:nvPr>
            <p:ph type="title"/>
          </p:nvPr>
        </p:nvSpPr>
        <p:spPr>
          <a:xfrm>
            <a:off x="838200" y="192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 dirty="0">
                <a:solidFill>
                  <a:schemeClr val="bg1"/>
                </a:solidFill>
              </a:rPr>
              <a:t>Preliminary Data Exploration (3)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626CEC-DABA-49B5-B94D-ACD437F8C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84818"/>
              </p:ext>
            </p:extLst>
          </p:nvPr>
        </p:nvGraphicFramePr>
        <p:xfrm>
          <a:off x="1229360" y="1738995"/>
          <a:ext cx="9733280" cy="47458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0513">
                  <a:extLst>
                    <a:ext uri="{9D8B030D-6E8A-4147-A177-3AD203B41FA5}">
                      <a16:colId xmlns:a16="http://schemas.microsoft.com/office/drawing/2014/main" val="3473498172"/>
                    </a:ext>
                  </a:extLst>
                </a:gridCol>
                <a:gridCol w="2211233">
                  <a:extLst>
                    <a:ext uri="{9D8B030D-6E8A-4147-A177-3AD203B41FA5}">
                      <a16:colId xmlns:a16="http://schemas.microsoft.com/office/drawing/2014/main" val="1251417254"/>
                    </a:ext>
                  </a:extLst>
                </a:gridCol>
                <a:gridCol w="1179257">
                  <a:extLst>
                    <a:ext uri="{9D8B030D-6E8A-4147-A177-3AD203B41FA5}">
                      <a16:colId xmlns:a16="http://schemas.microsoft.com/office/drawing/2014/main" val="3115477482"/>
                    </a:ext>
                  </a:extLst>
                </a:gridCol>
                <a:gridCol w="2561655">
                  <a:extLst>
                    <a:ext uri="{9D8B030D-6E8A-4147-A177-3AD203B41FA5}">
                      <a16:colId xmlns:a16="http://schemas.microsoft.com/office/drawing/2014/main" val="2253074322"/>
                    </a:ext>
                  </a:extLst>
                </a:gridCol>
                <a:gridCol w="1566828">
                  <a:extLst>
                    <a:ext uri="{9D8B030D-6E8A-4147-A177-3AD203B41FA5}">
                      <a16:colId xmlns:a16="http://schemas.microsoft.com/office/drawing/2014/main" val="2387106362"/>
                    </a:ext>
                  </a:extLst>
                </a:gridCol>
                <a:gridCol w="1503794">
                  <a:extLst>
                    <a:ext uri="{9D8B030D-6E8A-4147-A177-3AD203B41FA5}">
                      <a16:colId xmlns:a16="http://schemas.microsoft.com/office/drawing/2014/main" val="2260402878"/>
                    </a:ext>
                  </a:extLst>
                </a:gridCol>
              </a:tblGrid>
              <a:tr h="472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S/N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 AIRPORT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COUNTRY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END AIRPORT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COUNTRY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NO. OF AIRLINES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11421"/>
                  </a:ext>
                </a:extLst>
              </a:tr>
              <a:tr h="427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Chicago O'Hare International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Hartsfield Jackson Atlanta International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720230"/>
                  </a:ext>
                </a:extLst>
              </a:tr>
              <a:tr h="427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Hartsfield Jackson Atlanta International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Chicago O'Hare International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16188"/>
                  </a:ext>
                </a:extLst>
              </a:tr>
              <a:tr h="427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Phuket International Airport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Thailand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Suvarnabhumi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Thailand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811011"/>
                  </a:ext>
                </a:extLst>
              </a:tr>
              <a:tr h="427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Chicago O'Hare International Airport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Louis Armstrong New Orleans International Airport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87550"/>
                  </a:ext>
                </a:extLst>
              </a:tr>
              <a:tr h="427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Hamad International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Qatar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Faro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Canada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824639"/>
                  </a:ext>
                </a:extLst>
              </a:tr>
              <a:tr h="427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Abu Dhabi International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United Arab Emirates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Muscat International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Oman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34373"/>
                  </a:ext>
                </a:extLst>
              </a:tr>
              <a:tr h="427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Hong Kong International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Hong Kong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Suvarnabhumi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Thailand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006797"/>
                  </a:ext>
                </a:extLst>
              </a:tr>
              <a:tr h="427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Guangzhou Baiyun International Airport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China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Hangzhou </a:t>
                      </a:r>
                      <a:r>
                        <a:rPr lang="en-SG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Xiaoshan</a:t>
                      </a:r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International Airport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China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246258"/>
                  </a:ext>
                </a:extLst>
              </a:tr>
              <a:tr h="427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Miami International Airport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Hartsfield Jackson Atlanta International Airport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03996"/>
                  </a:ext>
                </a:extLst>
              </a:tr>
              <a:tr h="427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Hartsfield Jackson Atlanta International Airport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>
                          <a:solidFill>
                            <a:schemeClr val="bg1"/>
                          </a:solidFill>
                          <a:effectLst/>
                        </a:rPr>
                        <a:t>Miami International Airport</a:t>
                      </a:r>
                      <a:endParaRPr lang="en-SG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SG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551622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D62C4E-4D6D-4B9E-B512-1C1CFEC50DB4}"/>
              </a:ext>
            </a:extLst>
          </p:cNvPr>
          <p:cNvSpPr/>
          <p:nvPr/>
        </p:nvSpPr>
        <p:spPr>
          <a:xfrm>
            <a:off x="385064" y="2220177"/>
            <a:ext cx="11008360" cy="166624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DC64A-22E3-4EBB-BADC-97220DAC57FA}"/>
              </a:ext>
            </a:extLst>
          </p:cNvPr>
          <p:cNvSpPr txBox="1"/>
          <p:nvPr/>
        </p:nvSpPr>
        <p:spPr>
          <a:xfrm rot="16200000">
            <a:off x="-456576" y="2798257"/>
            <a:ext cx="2542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Domestic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Flights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4F2266-3070-4171-A924-857FE1A97890}"/>
              </a:ext>
            </a:extLst>
          </p:cNvPr>
          <p:cNvSpPr/>
          <p:nvPr/>
        </p:nvSpPr>
        <p:spPr>
          <a:xfrm>
            <a:off x="355600" y="3942571"/>
            <a:ext cx="10998200" cy="123155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2AC6D-B318-4E65-8C93-40DD5FC6ED6B}"/>
              </a:ext>
            </a:extLst>
          </p:cNvPr>
          <p:cNvSpPr txBox="1"/>
          <p:nvPr/>
        </p:nvSpPr>
        <p:spPr>
          <a:xfrm rot="16200000">
            <a:off x="-450779" y="4321000"/>
            <a:ext cx="2542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International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Flights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6834BE-4929-4A38-A44D-D245405CE463}"/>
              </a:ext>
            </a:extLst>
          </p:cNvPr>
          <p:cNvSpPr/>
          <p:nvPr/>
        </p:nvSpPr>
        <p:spPr>
          <a:xfrm>
            <a:off x="373380" y="5206914"/>
            <a:ext cx="10980420" cy="136530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5DF81-1C12-47B5-9C99-16F7B2D20B8F}"/>
              </a:ext>
            </a:extLst>
          </p:cNvPr>
          <p:cNvSpPr txBox="1"/>
          <p:nvPr/>
        </p:nvSpPr>
        <p:spPr>
          <a:xfrm rot="16200000">
            <a:off x="-456575" y="5625397"/>
            <a:ext cx="2542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Domestic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Flights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B39F3-E374-4A53-AC62-9DFC926017BC}"/>
              </a:ext>
            </a:extLst>
          </p:cNvPr>
          <p:cNvSpPr txBox="1"/>
          <p:nvPr/>
        </p:nvSpPr>
        <p:spPr>
          <a:xfrm>
            <a:off x="838200" y="1249915"/>
            <a:ext cx="618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Popular Routes operated by different Airlines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BAE091-DA2C-42CE-9AF2-746C9FEB3E5E}"/>
              </a:ext>
            </a:extLst>
          </p:cNvPr>
          <p:cNvCxnSpPr>
            <a:cxnSpLocks/>
          </p:cNvCxnSpPr>
          <p:nvPr/>
        </p:nvCxnSpPr>
        <p:spPr>
          <a:xfrm>
            <a:off x="589847" y="1113990"/>
            <a:ext cx="77859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05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9" grpId="0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82200B-E9AE-483A-BC83-AD2B4F6281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3" name="Google Shape;503;p9"/>
          <p:cNvSpPr txBox="1"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 dirty="0">
                <a:solidFill>
                  <a:schemeClr val="bg1"/>
                </a:solidFill>
              </a:rPr>
              <a:t>Preliminary Data Exploration (4)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FFB55B8-B747-442F-B75E-641183EFB41B}"/>
              </a:ext>
            </a:extLst>
          </p:cNvPr>
          <p:cNvGraphicFramePr>
            <a:graphicFrameLocks/>
          </p:cNvGraphicFramePr>
          <p:nvPr/>
        </p:nvGraphicFramePr>
        <p:xfrm>
          <a:off x="740257" y="1447801"/>
          <a:ext cx="10740543" cy="5138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024E1D-0B21-49F8-AEA6-58591D48A0C5}"/>
              </a:ext>
            </a:extLst>
          </p:cNvPr>
          <p:cNvCxnSpPr>
            <a:cxnSpLocks/>
          </p:cNvCxnSpPr>
          <p:nvPr/>
        </p:nvCxnSpPr>
        <p:spPr>
          <a:xfrm>
            <a:off x="740257" y="1261661"/>
            <a:ext cx="77859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AC9E90-6917-4CCF-BA37-A3A902C8D525}"/>
              </a:ext>
            </a:extLst>
          </p:cNvPr>
          <p:cNvSpPr/>
          <p:nvPr/>
        </p:nvSpPr>
        <p:spPr>
          <a:xfrm>
            <a:off x="769314" y="1981200"/>
            <a:ext cx="10711486" cy="79216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57E1E5-FA5A-4A22-BDFF-C9901AE0881A}"/>
              </a:ext>
            </a:extLst>
          </p:cNvPr>
          <p:cNvSpPr/>
          <p:nvPr/>
        </p:nvSpPr>
        <p:spPr>
          <a:xfrm>
            <a:off x="10219943" y="2388395"/>
            <a:ext cx="1260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SG" dirty="0">
                <a:solidFill>
                  <a:schemeClr val="bg1"/>
                </a:solidFill>
              </a:rPr>
              <a:t>United States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C7EDD2-78E5-4DD0-BEFB-2F8683DC5F7A}"/>
              </a:ext>
            </a:extLst>
          </p:cNvPr>
          <p:cNvSpPr/>
          <p:nvPr/>
        </p:nvSpPr>
        <p:spPr>
          <a:xfrm>
            <a:off x="740257" y="2846984"/>
            <a:ext cx="10711486" cy="3960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2E81E3-F777-4E5D-A72D-64917C451F30}"/>
              </a:ext>
            </a:extLst>
          </p:cNvPr>
          <p:cNvSpPr/>
          <p:nvPr/>
        </p:nvSpPr>
        <p:spPr>
          <a:xfrm>
            <a:off x="10538816" y="2891136"/>
            <a:ext cx="652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SG" dirty="0">
                <a:solidFill>
                  <a:schemeClr val="bg1"/>
                </a:solidFill>
              </a:rPr>
              <a:t>China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40B32-C6DD-433C-B062-3E8C40D0CC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08638-3EBD-45B8-A6C1-A27035DA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099" y="1303605"/>
            <a:ext cx="8100049" cy="295961"/>
          </a:xfrm>
        </p:spPr>
        <p:txBody>
          <a:bodyPr>
            <a:noAutofit/>
          </a:bodyPr>
          <a:lstStyle/>
          <a:p>
            <a:r>
              <a:rPr lang="en-SG" sz="3000" dirty="0">
                <a:solidFill>
                  <a:schemeClr val="accent1">
                    <a:lumMod val="75000"/>
                  </a:schemeClr>
                </a:solidFill>
              </a:rPr>
              <a:t>Degree Distribution follows Power Law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8CA615-E081-4A3E-95D5-9598A7435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59" y="1398651"/>
            <a:ext cx="4742931" cy="4595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A9988-9765-4469-9817-82C710A3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895" y="1369743"/>
            <a:ext cx="4610743" cy="4595940"/>
          </a:xfrm>
          <a:prstGeom prst="rect">
            <a:avLst/>
          </a:prstGeom>
        </p:spPr>
      </p:pic>
      <p:sp>
        <p:nvSpPr>
          <p:cNvPr id="10" name="Google Shape;503;p9">
            <a:extLst>
              <a:ext uri="{FF2B5EF4-FFF2-40B4-BE49-F238E27FC236}">
                <a16:creationId xmlns:a16="http://schemas.microsoft.com/office/drawing/2014/main" id="{82FE2F2B-8675-4E8E-B4E2-17AEFEC91C30}"/>
              </a:ext>
            </a:extLst>
          </p:cNvPr>
          <p:cNvSpPr txBox="1">
            <a:spLocks/>
          </p:cNvSpPr>
          <p:nvPr/>
        </p:nvSpPr>
        <p:spPr>
          <a:xfrm>
            <a:off x="958969" y="128356"/>
            <a:ext cx="10515600" cy="104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SG" dirty="0">
                <a:solidFill>
                  <a:schemeClr val="bg1"/>
                </a:solidFill>
              </a:rPr>
              <a:t>Preliminary Data Exploration (5)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9C8BE1-9A8C-4D1C-A48E-57207F5C823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96895" y="6095706"/>
            <a:ext cx="1593012" cy="532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BBA96C-0AC6-4828-B375-2F60ACC6BE81}"/>
              </a:ext>
            </a:extLst>
          </p:cNvPr>
          <p:cNvSpPr txBox="1"/>
          <p:nvPr/>
        </p:nvSpPr>
        <p:spPr>
          <a:xfrm>
            <a:off x="3329798" y="6067415"/>
            <a:ext cx="3473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solidFill>
                  <a:schemeClr val="bg1"/>
                </a:solidFill>
              </a:rPr>
              <a:t>Scale-free Network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2E2B45-50B8-4BE3-9869-BEF401243AD3}"/>
              </a:ext>
            </a:extLst>
          </p:cNvPr>
          <p:cNvCxnSpPr>
            <a:cxnSpLocks/>
          </p:cNvCxnSpPr>
          <p:nvPr/>
        </p:nvCxnSpPr>
        <p:spPr>
          <a:xfrm>
            <a:off x="852659" y="1078713"/>
            <a:ext cx="77859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92168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9A4B83-C834-47F3-8BC9-25D49BF974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69762-DD9A-46D3-BBD7-89F7798D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531" y="1812119"/>
            <a:ext cx="4265154" cy="3657600"/>
          </a:xfrm>
          <a:prstGeom prst="rect">
            <a:avLst/>
          </a:prstGeom>
        </p:spPr>
      </p:pic>
      <p:sp>
        <p:nvSpPr>
          <p:cNvPr id="6" name="Google Shape;503;p9">
            <a:extLst>
              <a:ext uri="{FF2B5EF4-FFF2-40B4-BE49-F238E27FC236}">
                <a16:creationId xmlns:a16="http://schemas.microsoft.com/office/drawing/2014/main" id="{85682670-EC47-4074-B169-8D148D783554}"/>
              </a:ext>
            </a:extLst>
          </p:cNvPr>
          <p:cNvSpPr txBox="1">
            <a:spLocks/>
          </p:cNvSpPr>
          <p:nvPr/>
        </p:nvSpPr>
        <p:spPr>
          <a:xfrm>
            <a:off x="993475" y="897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SG" dirty="0">
                <a:solidFill>
                  <a:schemeClr val="bg1"/>
                </a:solidFill>
              </a:rPr>
              <a:t>Preliminary Data Exploration (6)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20447D-20E4-4F66-A830-4D335EFD3FCB}"/>
              </a:ext>
            </a:extLst>
          </p:cNvPr>
          <p:cNvCxnSpPr>
            <a:cxnSpLocks/>
          </p:cNvCxnSpPr>
          <p:nvPr/>
        </p:nvCxnSpPr>
        <p:spPr>
          <a:xfrm>
            <a:off x="852659" y="1078713"/>
            <a:ext cx="77859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2C1C17-564C-4898-8493-1B6933A86C9E}"/>
              </a:ext>
            </a:extLst>
          </p:cNvPr>
          <p:cNvSpPr txBox="1"/>
          <p:nvPr/>
        </p:nvSpPr>
        <p:spPr>
          <a:xfrm>
            <a:off x="3297861" y="5779287"/>
            <a:ext cx="57967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000" dirty="0">
                <a:solidFill>
                  <a:schemeClr val="bg1"/>
                </a:solidFill>
              </a:rPr>
              <a:t>Hierarchical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DCE26-FDB9-4D0E-9874-5A87F84A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056" y="1812119"/>
            <a:ext cx="3817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1353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d37329b5e_0_674"/>
          <p:cNvSpPr txBox="1">
            <a:spLocks noGrp="1"/>
          </p:cNvSpPr>
          <p:nvPr>
            <p:ph type="body" idx="1"/>
          </p:nvPr>
        </p:nvSpPr>
        <p:spPr>
          <a:xfrm>
            <a:off x="649125" y="4520425"/>
            <a:ext cx="10515600" cy="179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9600" b="1" dirty="0">
                <a:solidFill>
                  <a:schemeClr val="lt1"/>
                </a:solidFill>
              </a:rPr>
              <a:t>METHODS</a:t>
            </a:r>
            <a:endParaRPr sz="96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C57BEF-59D3-49A6-ABC6-F3F2C0C8F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9" name="Google Shape;529;p11"/>
          <p:cNvSpPr txBox="1">
            <a:spLocks noGrp="1"/>
          </p:cNvSpPr>
          <p:nvPr>
            <p:ph type="title"/>
          </p:nvPr>
        </p:nvSpPr>
        <p:spPr>
          <a:xfrm>
            <a:off x="746185" y="2857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 dirty="0">
                <a:solidFill>
                  <a:schemeClr val="bg1"/>
                </a:solidFill>
              </a:rPr>
              <a:t>Community Detection Algorithm (1)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0" name="Google Shape;530;p11"/>
          <p:cNvSpPr txBox="1">
            <a:spLocks noGrp="1"/>
          </p:cNvSpPr>
          <p:nvPr>
            <p:ph type="body" idx="1"/>
          </p:nvPr>
        </p:nvSpPr>
        <p:spPr>
          <a:xfrm>
            <a:off x="838200" y="1794206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Calibri"/>
              <a:buAutoNum type="arabicPeriod"/>
            </a:pPr>
            <a:r>
              <a:rPr lang="en-SG" sz="3600" dirty="0">
                <a:solidFill>
                  <a:schemeClr val="bg1"/>
                </a:solidFill>
              </a:rPr>
              <a:t>Spinglass</a:t>
            </a:r>
            <a:endParaRPr sz="3600" dirty="0">
              <a:solidFill>
                <a:schemeClr val="bg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Calibri"/>
              <a:buAutoNum type="arabicPeriod"/>
            </a:pPr>
            <a:r>
              <a:rPr lang="en-SG" sz="3600" dirty="0">
                <a:solidFill>
                  <a:schemeClr val="bg1"/>
                </a:solidFill>
              </a:rPr>
              <a:t>Label Propagation</a:t>
            </a:r>
            <a:endParaRPr sz="3600" dirty="0">
              <a:solidFill>
                <a:schemeClr val="bg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Calibri"/>
              <a:buAutoNum type="arabicPeriod"/>
            </a:pPr>
            <a:r>
              <a:rPr lang="en-SG" sz="3600" dirty="0" err="1">
                <a:solidFill>
                  <a:schemeClr val="bg1"/>
                </a:solidFill>
              </a:rPr>
              <a:t>Walktrap</a:t>
            </a:r>
            <a:endParaRPr sz="3600" dirty="0">
              <a:solidFill>
                <a:schemeClr val="bg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Calibri"/>
              <a:buAutoNum type="arabicPeriod"/>
            </a:pPr>
            <a:r>
              <a:rPr lang="en-SG" sz="3600" dirty="0">
                <a:solidFill>
                  <a:schemeClr val="bg1"/>
                </a:solidFill>
              </a:rPr>
              <a:t>Louvain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8194" name="Picture 2" descr="Image result for community detection algorithm&quot;">
            <a:extLst>
              <a:ext uri="{FF2B5EF4-FFF2-40B4-BE49-F238E27FC236}">
                <a16:creationId xmlns:a16="http://schemas.microsoft.com/office/drawing/2014/main" id="{2E2D2807-148A-4507-ADBF-F445EBC78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893" y="1611265"/>
            <a:ext cx="5527922" cy="17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community detection algorithm aviation&quot;">
            <a:extLst>
              <a:ext uri="{FF2B5EF4-FFF2-40B4-BE49-F238E27FC236}">
                <a16:creationId xmlns:a16="http://schemas.microsoft.com/office/drawing/2014/main" id="{579B848D-9201-4D78-A755-7A319A59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49" y="3698695"/>
            <a:ext cx="4108599" cy="281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EE12ED-8139-41AA-AD4A-978569578576}"/>
              </a:ext>
            </a:extLst>
          </p:cNvPr>
          <p:cNvCxnSpPr>
            <a:cxnSpLocks/>
          </p:cNvCxnSpPr>
          <p:nvPr/>
        </p:nvCxnSpPr>
        <p:spPr>
          <a:xfrm>
            <a:off x="630195" y="1340276"/>
            <a:ext cx="800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6B52A33-A451-49F3-A815-4763440E70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92D4A5-4A5D-4D81-8F01-42FDB070C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639725"/>
              </p:ext>
            </p:extLst>
          </p:nvPr>
        </p:nvGraphicFramePr>
        <p:xfrm>
          <a:off x="145229" y="1091911"/>
          <a:ext cx="11830173" cy="306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832">
                  <a:extLst>
                    <a:ext uri="{9D8B030D-6E8A-4147-A177-3AD203B41FA5}">
                      <a16:colId xmlns:a16="http://schemas.microsoft.com/office/drawing/2014/main" val="504646045"/>
                    </a:ext>
                  </a:extLst>
                </a:gridCol>
                <a:gridCol w="6798833">
                  <a:extLst>
                    <a:ext uri="{9D8B030D-6E8A-4147-A177-3AD203B41FA5}">
                      <a16:colId xmlns:a16="http://schemas.microsoft.com/office/drawing/2014/main" val="97286673"/>
                    </a:ext>
                  </a:extLst>
                </a:gridCol>
                <a:gridCol w="1387737">
                  <a:extLst>
                    <a:ext uri="{9D8B030D-6E8A-4147-A177-3AD203B41FA5}">
                      <a16:colId xmlns:a16="http://schemas.microsoft.com/office/drawing/2014/main" val="2330792012"/>
                    </a:ext>
                  </a:extLst>
                </a:gridCol>
                <a:gridCol w="1416771">
                  <a:extLst>
                    <a:ext uri="{9D8B030D-6E8A-4147-A177-3AD203B41FA5}">
                      <a16:colId xmlns:a16="http://schemas.microsoft.com/office/drawing/2014/main" val="4086533527"/>
                    </a:ext>
                  </a:extLst>
                </a:gridCol>
              </a:tblGrid>
              <a:tr h="434577">
                <a:tc>
                  <a:txBody>
                    <a:bodyPr/>
                    <a:lstStyle/>
                    <a:p>
                      <a:r>
                        <a:rPr lang="en-SG" dirty="0"/>
                        <a:t>METHODS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904685"/>
                  </a:ext>
                </a:extLst>
              </a:tr>
              <a:tr h="26274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dirty="0"/>
                        <a:t>1. Spinglass</a:t>
                      </a:r>
                    </a:p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SG" dirty="0"/>
                        <a:t>- An approach from </a:t>
                      </a:r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statistical physics</a:t>
                      </a:r>
                      <a:r>
                        <a:rPr lang="en-SG" dirty="0"/>
                        <a:t>.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SG" dirty="0"/>
                        <a:t>- Each particle (node) can be in </a:t>
                      </a:r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one of </a:t>
                      </a:r>
                      <a:r>
                        <a:rPr lang="en-SG" i="1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 spin states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SG" dirty="0"/>
                        <a:t>- Interactions between the particles (edges) specify which pairs of nodes would prefer to stay in the same spin state and which ones prefer to have different spin states.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SG" dirty="0"/>
                        <a:t>- The model is then simulated for a given number of steps, and the spin states of the particles in the end define the communities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 panose="020B0604020202020204" pitchFamily="34" charset="0"/>
                        <a:buNone/>
                      </a:pPr>
                      <a:r>
                        <a:rPr lang="en-SG" dirty="0">
                          <a:solidFill>
                            <a:schemeClr val="dk1"/>
                          </a:solidFill>
                        </a:rPr>
                        <a:t>- Can use for negatively-weighted edges</a:t>
                      </a:r>
                      <a:endParaRPr lang="en-SG" dirty="0"/>
                    </a:p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 panose="020B0604020202020204" pitchFamily="34" charset="0"/>
                        <a:buNone/>
                      </a:pPr>
                      <a:r>
                        <a:rPr lang="en-SG" dirty="0">
                          <a:solidFill>
                            <a:schemeClr val="dk1"/>
                          </a:solidFill>
                        </a:rPr>
                        <a:t>- Good detection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- Not particularly fast and not deterministic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109626"/>
                  </a:ext>
                </a:extLst>
              </a:tr>
            </a:tbl>
          </a:graphicData>
        </a:graphic>
      </p:graphicFrame>
      <p:pic>
        <p:nvPicPr>
          <p:cNvPr id="6" name="Google Shape;551;p13">
            <a:extLst>
              <a:ext uri="{FF2B5EF4-FFF2-40B4-BE49-F238E27FC236}">
                <a16:creationId xmlns:a16="http://schemas.microsoft.com/office/drawing/2014/main" id="{8C77BC7A-1B6F-44D2-91FA-927A3F8619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3979" y="2912613"/>
            <a:ext cx="1723561" cy="116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FCF1518-BE07-4172-9BBD-0CC129ABD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31" y="1978712"/>
            <a:ext cx="1536580" cy="201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560;p14">
            <a:extLst>
              <a:ext uri="{FF2B5EF4-FFF2-40B4-BE49-F238E27FC236}">
                <a16:creationId xmlns:a16="http://schemas.microsoft.com/office/drawing/2014/main" id="{C6614F1B-4158-4ED4-88A1-B44CCD1CABE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16693" y="3286234"/>
            <a:ext cx="1167440" cy="787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29;p11">
            <a:extLst>
              <a:ext uri="{FF2B5EF4-FFF2-40B4-BE49-F238E27FC236}">
                <a16:creationId xmlns:a16="http://schemas.microsoft.com/office/drawing/2014/main" id="{A3CBD5E7-47C5-4C01-8BB8-F8A95267F4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336" y="-133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 dirty="0">
                <a:solidFill>
                  <a:schemeClr val="bg1"/>
                </a:solidFill>
              </a:rPr>
              <a:t>Community Detection Algorithm (2)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9EA70A-EB70-465D-BC38-E6021C5D9923}"/>
              </a:ext>
            </a:extLst>
          </p:cNvPr>
          <p:cNvCxnSpPr>
            <a:cxnSpLocks/>
          </p:cNvCxnSpPr>
          <p:nvPr/>
        </p:nvCxnSpPr>
        <p:spPr>
          <a:xfrm>
            <a:off x="506610" y="957153"/>
            <a:ext cx="82809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F2DB37B-3941-4500-A820-934C9B836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483253"/>
              </p:ext>
            </p:extLst>
          </p:nvPr>
        </p:nvGraphicFramePr>
        <p:xfrm>
          <a:off x="145229" y="4153230"/>
          <a:ext cx="11830173" cy="2520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832">
                  <a:extLst>
                    <a:ext uri="{9D8B030D-6E8A-4147-A177-3AD203B41FA5}">
                      <a16:colId xmlns:a16="http://schemas.microsoft.com/office/drawing/2014/main" val="504646045"/>
                    </a:ext>
                  </a:extLst>
                </a:gridCol>
                <a:gridCol w="6798833">
                  <a:extLst>
                    <a:ext uri="{9D8B030D-6E8A-4147-A177-3AD203B41FA5}">
                      <a16:colId xmlns:a16="http://schemas.microsoft.com/office/drawing/2014/main" val="97286673"/>
                    </a:ext>
                  </a:extLst>
                </a:gridCol>
                <a:gridCol w="1387737">
                  <a:extLst>
                    <a:ext uri="{9D8B030D-6E8A-4147-A177-3AD203B41FA5}">
                      <a16:colId xmlns:a16="http://schemas.microsoft.com/office/drawing/2014/main" val="2330792012"/>
                    </a:ext>
                  </a:extLst>
                </a:gridCol>
                <a:gridCol w="1416771">
                  <a:extLst>
                    <a:ext uri="{9D8B030D-6E8A-4147-A177-3AD203B41FA5}">
                      <a16:colId xmlns:a16="http://schemas.microsoft.com/office/drawing/2014/main" val="4086533527"/>
                    </a:ext>
                  </a:extLst>
                </a:gridCol>
              </a:tblGrid>
              <a:tr h="25202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2. Label Propagation</a:t>
                      </a:r>
                    </a:p>
                    <a:p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</a:pP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-Every node is assigned with </a:t>
                      </a:r>
                      <a:r>
                        <a:rPr lang="en-SG" b="0" dirty="0">
                          <a:solidFill>
                            <a:srgbClr val="FF0000"/>
                          </a:solidFill>
                        </a:rPr>
                        <a:t>unique labels</a:t>
                      </a: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</a:pP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-Then updates these labels by choosing the label assigned to the </a:t>
                      </a:r>
                      <a:r>
                        <a:rPr lang="en-SG" b="0" dirty="0">
                          <a:solidFill>
                            <a:srgbClr val="FF0000"/>
                          </a:solidFill>
                        </a:rPr>
                        <a:t>majority of their </a:t>
                      </a:r>
                      <a:r>
                        <a:rPr lang="en-SG" b="0" dirty="0" err="1">
                          <a:solidFill>
                            <a:srgbClr val="FF0000"/>
                          </a:solidFill>
                        </a:rPr>
                        <a:t>neighbors</a:t>
                      </a:r>
                      <a:endParaRPr lang="en-SG" b="0" dirty="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Tx/>
                        <a:buNone/>
                      </a:pP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-Repeat this iteratively until each node has the most common labels among its </a:t>
                      </a:r>
                      <a:r>
                        <a:rPr lang="en-SG" b="0" dirty="0" err="1">
                          <a:solidFill>
                            <a:schemeClr val="tx1"/>
                          </a:solidFill>
                        </a:rPr>
                        <a:t>neighbors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- Very fast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- Yields different results based on the initial configuration (which is decided randomly)</a:t>
                      </a:r>
                    </a:p>
                    <a:p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205558"/>
                  </a:ext>
                </a:extLst>
              </a:tr>
            </a:tbl>
          </a:graphicData>
        </a:graphic>
      </p:graphicFrame>
      <p:pic>
        <p:nvPicPr>
          <p:cNvPr id="6148" name="Picture 4" descr="Image result for label propagation algorithm&quot;">
            <a:extLst>
              <a:ext uri="{FF2B5EF4-FFF2-40B4-BE49-F238E27FC236}">
                <a16:creationId xmlns:a16="http://schemas.microsoft.com/office/drawing/2014/main" id="{F4AA3B17-B551-49B3-BC32-2A80C001F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0" y="4749500"/>
            <a:ext cx="2184672" cy="17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bel propagation algorithm&quot;">
            <a:extLst>
              <a:ext uri="{FF2B5EF4-FFF2-40B4-BE49-F238E27FC236}">
                <a16:creationId xmlns:a16="http://schemas.microsoft.com/office/drawing/2014/main" id="{D26CB3EC-16E1-4534-B57A-E28F73F45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423" y="5156560"/>
            <a:ext cx="2478965" cy="141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556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08630B-C91D-490A-BA87-092CFA43EC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11FAFCE-01DE-4C7E-ABCA-14E7FC687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845162"/>
              </p:ext>
            </p:extLst>
          </p:nvPr>
        </p:nvGraphicFramePr>
        <p:xfrm>
          <a:off x="201283" y="977853"/>
          <a:ext cx="11820388" cy="3312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802">
                  <a:extLst>
                    <a:ext uri="{9D8B030D-6E8A-4147-A177-3AD203B41FA5}">
                      <a16:colId xmlns:a16="http://schemas.microsoft.com/office/drawing/2014/main" val="3754104013"/>
                    </a:ext>
                  </a:extLst>
                </a:gridCol>
                <a:gridCol w="6425022">
                  <a:extLst>
                    <a:ext uri="{9D8B030D-6E8A-4147-A177-3AD203B41FA5}">
                      <a16:colId xmlns:a16="http://schemas.microsoft.com/office/drawing/2014/main" val="1046493334"/>
                    </a:ext>
                  </a:extLst>
                </a:gridCol>
                <a:gridCol w="1647172">
                  <a:extLst>
                    <a:ext uri="{9D8B030D-6E8A-4147-A177-3AD203B41FA5}">
                      <a16:colId xmlns:a16="http://schemas.microsoft.com/office/drawing/2014/main" val="712472968"/>
                    </a:ext>
                  </a:extLst>
                </a:gridCol>
                <a:gridCol w="1299392">
                  <a:extLst>
                    <a:ext uri="{9D8B030D-6E8A-4147-A177-3AD203B41FA5}">
                      <a16:colId xmlns:a16="http://schemas.microsoft.com/office/drawing/2014/main" val="4088692399"/>
                    </a:ext>
                  </a:extLst>
                </a:gridCol>
              </a:tblGrid>
              <a:tr h="473751">
                <a:tc>
                  <a:txBody>
                    <a:bodyPr/>
                    <a:lstStyle/>
                    <a:p>
                      <a:r>
                        <a:rPr lang="en-SG" dirty="0"/>
                        <a:t>METHODS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512411"/>
                  </a:ext>
                </a:extLst>
              </a:tr>
              <a:tr h="2838707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dirty="0"/>
                        <a:t>3. </a:t>
                      </a:r>
                      <a:r>
                        <a:rPr lang="en-SG" dirty="0" err="1"/>
                        <a:t>Walktrap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None/>
                      </a:pPr>
                      <a:r>
                        <a:rPr lang="en-SG" dirty="0"/>
                        <a:t>- An approach based on </a:t>
                      </a:r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random walks</a:t>
                      </a:r>
                      <a:r>
                        <a:rPr lang="en-SG" dirty="0"/>
                        <a:t>. </a:t>
                      </a: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None/>
                      </a:pPr>
                      <a:r>
                        <a:rPr lang="en-SG" dirty="0"/>
                        <a:t>- The walks are more likely to stay within the same community because there are only a few edges that lead outside a given community. </a:t>
                      </a: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None/>
                      </a:pPr>
                      <a:r>
                        <a:rPr lang="en-SG" dirty="0"/>
                        <a:t>- It runs short random walks of 3-4-5 steps (depending on one of its parameters) and uses the results of these random walks to </a:t>
                      </a:r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merge separate communities in a bottom-up manner</a:t>
                      </a:r>
                      <a:r>
                        <a:rPr lang="en-SG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None/>
                      </a:pPr>
                      <a:r>
                        <a:rPr lang="en-SG" dirty="0"/>
                        <a:t>- Fast</a:t>
                      </a: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None/>
                      </a:pPr>
                      <a:r>
                        <a:rPr lang="en-SG" dirty="0"/>
                        <a:t>- Can use for directed graphs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May not perform well for large network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095885"/>
                  </a:ext>
                </a:extLst>
              </a:tr>
            </a:tbl>
          </a:graphicData>
        </a:graphic>
      </p:graphicFrame>
      <p:pic>
        <p:nvPicPr>
          <p:cNvPr id="7170" name="Picture 2" descr="Image result for Walktrap algorithm&quot;">
            <a:extLst>
              <a:ext uri="{FF2B5EF4-FFF2-40B4-BE49-F238E27FC236}">
                <a16:creationId xmlns:a16="http://schemas.microsoft.com/office/drawing/2014/main" id="{2BCCE998-4576-4EEB-91EA-FDA3168C9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273" y="2501152"/>
            <a:ext cx="2819753" cy="167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29;p11">
            <a:extLst>
              <a:ext uri="{FF2B5EF4-FFF2-40B4-BE49-F238E27FC236}">
                <a16:creationId xmlns:a16="http://schemas.microsoft.com/office/drawing/2014/main" id="{80FAFB26-5FC9-46E7-8A88-6CC1D33D7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73" y="-1252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 dirty="0">
                <a:solidFill>
                  <a:schemeClr val="bg1"/>
                </a:solidFill>
              </a:rPr>
              <a:t>Community Detection Algorithm (3)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EFD3A-3C39-4FDE-929B-11C0CCA05442}"/>
              </a:ext>
            </a:extLst>
          </p:cNvPr>
          <p:cNvCxnSpPr>
            <a:cxnSpLocks/>
          </p:cNvCxnSpPr>
          <p:nvPr/>
        </p:nvCxnSpPr>
        <p:spPr>
          <a:xfrm>
            <a:off x="370473" y="842615"/>
            <a:ext cx="78788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F5A189F-AA5C-47D9-9610-5A7614025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105440"/>
              </p:ext>
            </p:extLst>
          </p:nvPr>
        </p:nvGraphicFramePr>
        <p:xfrm>
          <a:off x="201283" y="4290311"/>
          <a:ext cx="11820388" cy="2492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802">
                  <a:extLst>
                    <a:ext uri="{9D8B030D-6E8A-4147-A177-3AD203B41FA5}">
                      <a16:colId xmlns:a16="http://schemas.microsoft.com/office/drawing/2014/main" val="3754104013"/>
                    </a:ext>
                  </a:extLst>
                </a:gridCol>
                <a:gridCol w="6425022">
                  <a:extLst>
                    <a:ext uri="{9D8B030D-6E8A-4147-A177-3AD203B41FA5}">
                      <a16:colId xmlns:a16="http://schemas.microsoft.com/office/drawing/2014/main" val="1046493334"/>
                    </a:ext>
                  </a:extLst>
                </a:gridCol>
                <a:gridCol w="1647172">
                  <a:extLst>
                    <a:ext uri="{9D8B030D-6E8A-4147-A177-3AD203B41FA5}">
                      <a16:colId xmlns:a16="http://schemas.microsoft.com/office/drawing/2014/main" val="712472968"/>
                    </a:ext>
                  </a:extLst>
                </a:gridCol>
                <a:gridCol w="1299392">
                  <a:extLst>
                    <a:ext uri="{9D8B030D-6E8A-4147-A177-3AD203B41FA5}">
                      <a16:colId xmlns:a16="http://schemas.microsoft.com/office/drawing/2014/main" val="4088692399"/>
                    </a:ext>
                  </a:extLst>
                </a:gridCol>
              </a:tblGrid>
              <a:tr h="24923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4. Louvain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None/>
                      </a:pP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SG" b="0" dirty="0">
                          <a:solidFill>
                            <a:srgbClr val="FF0000"/>
                          </a:solidFill>
                        </a:rPr>
                        <a:t>Heuristic approach</a:t>
                      </a: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, based on the </a:t>
                      </a:r>
                      <a:r>
                        <a:rPr lang="en-SG" b="0" dirty="0">
                          <a:solidFill>
                            <a:srgbClr val="FF0000"/>
                          </a:solidFill>
                        </a:rPr>
                        <a:t>modularity</a:t>
                      </a: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, which measures the density of edges inside communities to edges outside communities. </a:t>
                      </a: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None/>
                      </a:pP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- First small communities are found by optimizing modularity locally on all nodes </a:t>
                      </a: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None/>
                      </a:pP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- Then each small community is grouped into one node </a:t>
                      </a: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None/>
                      </a:pPr>
                      <a:r>
                        <a:rPr lang="en-SG" b="0" dirty="0">
                          <a:solidFill>
                            <a:schemeClr val="tx1"/>
                          </a:solidFill>
                        </a:rPr>
                        <a:t>- The two phases that are repeated iteratively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-Simple, efficient and easy-to-implement method for identifying communities in large networks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 May yield arbitrarily badly connected communities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794782"/>
                  </a:ext>
                </a:extLst>
              </a:tr>
            </a:tbl>
          </a:graphicData>
        </a:graphic>
      </p:graphicFrame>
      <p:pic>
        <p:nvPicPr>
          <p:cNvPr id="7174" name="Picture 6" descr="Image result for Lourvan algorithm&quot;">
            <a:extLst>
              <a:ext uri="{FF2B5EF4-FFF2-40B4-BE49-F238E27FC236}">
                <a16:creationId xmlns:a16="http://schemas.microsoft.com/office/drawing/2014/main" id="{7ED7A2B4-C1B6-454F-9344-E80C129E0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4" y="4967689"/>
            <a:ext cx="2313721" cy="149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E2557E-0A8C-4D0F-A2D3-FC688D89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573" y="5289943"/>
            <a:ext cx="1857641" cy="139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82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d37329b5e_0_679"/>
          <p:cNvSpPr txBox="1">
            <a:spLocks noGrp="1"/>
          </p:cNvSpPr>
          <p:nvPr>
            <p:ph type="body" idx="1"/>
          </p:nvPr>
        </p:nvSpPr>
        <p:spPr>
          <a:xfrm>
            <a:off x="649125" y="4520425"/>
            <a:ext cx="10515600" cy="179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9600" b="1">
                <a:solidFill>
                  <a:schemeClr val="lt1"/>
                </a:solidFill>
              </a:rPr>
              <a:t>RESULTS</a:t>
            </a:r>
            <a:endParaRPr sz="96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DF735D-9EC6-4D4A-9F0C-FE03E596DB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4" name="Google Shape;424;p2"/>
          <p:cNvSpPr txBox="1"/>
          <p:nvPr/>
        </p:nvSpPr>
        <p:spPr>
          <a:xfrm>
            <a:off x="3977110" y="149669"/>
            <a:ext cx="8593500" cy="62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600"/>
              <a:buFont typeface="Calibri"/>
              <a:buAutoNum type="arabicPeriod"/>
            </a:pPr>
            <a:r>
              <a:rPr lang="en-SG" sz="32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600"/>
              <a:buFont typeface="Calibri"/>
              <a:buAutoNum type="arabicPeriod"/>
            </a:pPr>
            <a:r>
              <a:rPr lang="en-SG" sz="32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sz="3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600"/>
              <a:buFont typeface="Calibri"/>
              <a:buAutoNum type="arabicPeriod"/>
            </a:pPr>
            <a:r>
              <a:rPr lang="en-SG" sz="32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sz="3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600"/>
              <a:buFont typeface="Calibri"/>
              <a:buAutoNum type="arabicPeriod"/>
            </a:pPr>
            <a:r>
              <a:rPr lang="en-SG" sz="32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3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457200">
              <a:lnSpc>
                <a:spcPct val="250000"/>
              </a:lnSpc>
              <a:buClr>
                <a:schemeClr val="bg1"/>
              </a:buClr>
              <a:buSzPts val="3600"/>
              <a:buFont typeface="Calibri"/>
              <a:buAutoNum type="arabicPeriod"/>
            </a:pPr>
            <a:r>
              <a:rPr lang="en-SG" sz="3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LIMITATIONS &amp; FUTURE WORK</a:t>
            </a:r>
            <a:endParaRPr sz="320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2" descr="Image result for flight data pre processing icon&quot;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822682" y="3429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" descr="Image result for flight data pre processing icon&quot;"/>
          <p:cNvPicPr preferRelativeResize="0"/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23794" y="2356217"/>
            <a:ext cx="2895405" cy="28954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19EB2A-EB6A-4A5B-A679-A8CEDC9A56BC}"/>
              </a:ext>
            </a:extLst>
          </p:cNvPr>
          <p:cNvSpPr/>
          <p:nvPr/>
        </p:nvSpPr>
        <p:spPr>
          <a:xfrm>
            <a:off x="145174" y="930111"/>
            <a:ext cx="34526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</a:pPr>
            <a:r>
              <a:rPr lang="en-SG" sz="5000" b="1" dirty="0">
                <a:solidFill>
                  <a:schemeClr val="lt1"/>
                </a:solidFill>
              </a:rPr>
              <a:t>CONTENT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A1368-393B-4E3A-A600-EA209113F28B}"/>
              </a:ext>
            </a:extLst>
          </p:cNvPr>
          <p:cNvCxnSpPr>
            <a:cxnSpLocks/>
          </p:cNvCxnSpPr>
          <p:nvPr/>
        </p:nvCxnSpPr>
        <p:spPr>
          <a:xfrm>
            <a:off x="0" y="1791885"/>
            <a:ext cx="3444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69ECF6-A278-4474-A390-C0873FE6CC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1782" y="889318"/>
            <a:ext cx="2539682" cy="253968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414C87-F019-4919-8468-AF59EB6778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C934F-2052-4F1C-8039-8644000CE4F4}"/>
              </a:ext>
            </a:extLst>
          </p:cNvPr>
          <p:cNvSpPr/>
          <p:nvPr/>
        </p:nvSpPr>
        <p:spPr>
          <a:xfrm>
            <a:off x="0" y="1278330"/>
            <a:ext cx="12192000" cy="56685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60AC7-AE4A-415E-A576-C5790340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34" y="114747"/>
            <a:ext cx="10515600" cy="1325563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Quality of Communities Detected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F9946-6503-4C19-90B3-67B98D4B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496" y="1366267"/>
            <a:ext cx="10636369" cy="556748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bg1"/>
              </a:buClr>
              <a:buSzPct val="100000"/>
            </a:pPr>
            <a:r>
              <a:rPr lang="en-US" dirty="0">
                <a:solidFill>
                  <a:schemeClr val="bg1"/>
                </a:solidFill>
              </a:rPr>
              <a:t>Several measures for quantifying the quality of communities have been proposed</a:t>
            </a:r>
          </a:p>
          <a:p>
            <a:pPr marL="1200150" lvl="2" indent="-342900">
              <a:buClr>
                <a:schemeClr val="bg1"/>
              </a:buClr>
              <a:buSzPct val="100000"/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Modularity</a:t>
            </a:r>
          </a:p>
          <a:p>
            <a:pPr marL="1200150" lvl="2" indent="-342900">
              <a:buClr>
                <a:schemeClr val="bg1"/>
              </a:buClr>
              <a:buSzPct val="100000"/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Centrality/Betweenness</a:t>
            </a:r>
          </a:p>
          <a:p>
            <a:pPr marL="1200150" lvl="2" indent="-342900">
              <a:buClr>
                <a:schemeClr val="bg1"/>
              </a:buClr>
              <a:buSzPct val="100000"/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Clustering coefficient</a:t>
            </a:r>
          </a:p>
          <a:p>
            <a:pPr marL="1200150" lvl="2" indent="-342900">
              <a:buClr>
                <a:schemeClr val="bg1"/>
              </a:buClr>
              <a:buSzPct val="100000"/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Density/Diameter/Link distribution etc.</a:t>
            </a:r>
          </a:p>
          <a:p>
            <a:pPr>
              <a:buClr>
                <a:schemeClr val="bg1"/>
              </a:buClr>
              <a:buSzPct val="100000"/>
            </a:pPr>
            <a:r>
              <a:rPr lang="en-US" b="1" dirty="0">
                <a:solidFill>
                  <a:srgbClr val="00B050"/>
                </a:solidFill>
              </a:rPr>
              <a:t>Modularity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one of the most used known function to quantify community structure in graph</a:t>
            </a:r>
          </a:p>
          <a:p>
            <a:pPr lvl="1">
              <a:buClr>
                <a:schemeClr val="bg1"/>
              </a:buClr>
              <a:buSzPct val="100000"/>
            </a:pPr>
            <a:r>
              <a:rPr lang="en-US" dirty="0">
                <a:solidFill>
                  <a:schemeClr val="bg1"/>
                </a:solidFill>
              </a:rPr>
              <a:t>Larger modularity Q indicates better communities (more than random intra-cluster density)</a:t>
            </a:r>
          </a:p>
          <a:p>
            <a:pPr lvl="2">
              <a:buClr>
                <a:schemeClr val="bg1"/>
              </a:buClr>
              <a:buSzPct val="100000"/>
            </a:pPr>
            <a:r>
              <a:rPr lang="en-US" dirty="0">
                <a:solidFill>
                  <a:schemeClr val="bg1"/>
                </a:solidFill>
              </a:rPr>
              <a:t>The community structure would be better if the number of internal edges exceed the expected number</a:t>
            </a:r>
          </a:p>
          <a:p>
            <a:pPr lvl="1">
              <a:buClr>
                <a:schemeClr val="bg1"/>
              </a:buClr>
              <a:buSzPct val="100000"/>
            </a:pPr>
            <a:r>
              <a:rPr lang="en-US" dirty="0">
                <a:solidFill>
                  <a:schemeClr val="bg1"/>
                </a:solidFill>
              </a:rPr>
              <a:t>Modularity is normalized and it ranges from -1 to 1</a:t>
            </a:r>
          </a:p>
          <a:p>
            <a:pPr lvl="2">
              <a:buClr>
                <a:schemeClr val="bg1"/>
              </a:buClr>
              <a:buSzPct val="100000"/>
            </a:pPr>
            <a:r>
              <a:rPr lang="en-US" dirty="0">
                <a:solidFill>
                  <a:schemeClr val="bg1"/>
                </a:solidFill>
              </a:rPr>
              <a:t>Positive means the number of edges within groups exceeds the number expected on the basis of chance</a:t>
            </a:r>
          </a:p>
          <a:p>
            <a:pPr lvl="2">
              <a:buClr>
                <a:schemeClr val="bg1"/>
              </a:buClr>
              <a:buSzPct val="100000"/>
            </a:pPr>
            <a:r>
              <a:rPr lang="en-US" dirty="0">
                <a:solidFill>
                  <a:schemeClr val="bg1"/>
                </a:solidFill>
              </a:rPr>
              <a:t>Negative values means there is no community structure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C9166-88C8-42FC-A6D1-7976D7D83DD7}"/>
              </a:ext>
            </a:extLst>
          </p:cNvPr>
          <p:cNvCxnSpPr>
            <a:cxnSpLocks/>
          </p:cNvCxnSpPr>
          <p:nvPr/>
        </p:nvCxnSpPr>
        <p:spPr>
          <a:xfrm>
            <a:off x="573190" y="1163410"/>
            <a:ext cx="82809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871C60F-9F9F-4BDE-B4C9-A27F407C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334" y="1866336"/>
            <a:ext cx="2311001" cy="15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371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D1A93D-9613-4875-AE02-C4E0B538D2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4" name="Google Shape;674;p27"/>
          <p:cNvSpPr txBox="1">
            <a:spLocks noGrp="1"/>
          </p:cNvSpPr>
          <p:nvPr>
            <p:ph type="title"/>
          </p:nvPr>
        </p:nvSpPr>
        <p:spPr>
          <a:xfrm>
            <a:off x="838200" y="1122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 dirty="0">
                <a:solidFill>
                  <a:schemeClr val="bg1"/>
                </a:solidFill>
              </a:rPr>
              <a:t>Results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675" name="Google Shape;675;p27"/>
          <p:cNvGraphicFramePr/>
          <p:nvPr>
            <p:extLst>
              <p:ext uri="{D42A27DB-BD31-4B8C-83A1-F6EECF244321}">
                <p14:modId xmlns:p14="http://schemas.microsoft.com/office/powerpoint/2010/main" val="1092004480"/>
              </p:ext>
            </p:extLst>
          </p:nvPr>
        </p:nvGraphicFramePr>
        <p:xfrm>
          <a:off x="1079500" y="1850763"/>
          <a:ext cx="9550401" cy="3667165"/>
        </p:xfrm>
        <a:graphic>
          <a:graphicData uri="http://schemas.openxmlformats.org/drawingml/2006/table">
            <a:tbl>
              <a:tblPr firstRow="1" bandRow="1">
                <a:noFill/>
                <a:tableStyleId>{04AA69C6-4876-4BF1-A48E-931CD7F7F7D6}</a:tableStyleId>
              </a:tblPr>
              <a:tblGrid>
                <a:gridCol w="3417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8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43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3000" dirty="0"/>
                        <a:t>Methods/ Algorithms</a:t>
                      </a:r>
                      <a:endParaRPr sz="3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3000"/>
                        <a:t>No of Communities Detected</a:t>
                      </a:r>
                      <a:endParaRPr sz="3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3000" dirty="0"/>
                        <a:t>Modularity</a:t>
                      </a:r>
                      <a:endParaRPr sz="3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r>
                        <a:rPr lang="en-SG" sz="3000" dirty="0"/>
                        <a:t>1. Spinglass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22</a:t>
                      </a:r>
                      <a:endParaRPr lang="en-SG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0.387</a:t>
                      </a:r>
                      <a:endParaRPr lang="en-SG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75">
                <a:tc>
                  <a:txBody>
                    <a:bodyPr/>
                    <a:lstStyle/>
                    <a:p>
                      <a:r>
                        <a:rPr lang="en-SG" sz="3000" dirty="0"/>
                        <a:t>2. Label Propagation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87</a:t>
                      </a:r>
                      <a:endParaRPr lang="en-SG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0.604</a:t>
                      </a:r>
                      <a:endParaRPr lang="en-SG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r>
                        <a:rPr lang="en-SG" sz="3000" dirty="0"/>
                        <a:t>3. </a:t>
                      </a:r>
                      <a:r>
                        <a:rPr lang="en-SG" sz="3000" dirty="0" err="1"/>
                        <a:t>Walktrap</a:t>
                      </a:r>
                      <a:endParaRPr lang="en-SG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186</a:t>
                      </a:r>
                      <a:endParaRPr lang="en-SG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0.629</a:t>
                      </a:r>
                      <a:endParaRPr lang="en-SG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r>
                        <a:rPr lang="en-SG" sz="3000" dirty="0"/>
                        <a:t>4. </a:t>
                      </a:r>
                      <a:r>
                        <a:rPr lang="en-SG" sz="3000" dirty="0" err="1"/>
                        <a:t>Lourvain</a:t>
                      </a:r>
                      <a:endParaRPr lang="en-SG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39</a:t>
                      </a:r>
                      <a:endParaRPr lang="en-SG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0.640</a:t>
                      </a:r>
                      <a:endParaRPr lang="en-SG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tar: 5 Points 1">
            <a:extLst>
              <a:ext uri="{FF2B5EF4-FFF2-40B4-BE49-F238E27FC236}">
                <a16:creationId xmlns:a16="http://schemas.microsoft.com/office/drawing/2014/main" id="{C0081EB5-52C5-4742-8C29-80F3FACBF9EA}"/>
              </a:ext>
            </a:extLst>
          </p:cNvPr>
          <p:cNvSpPr/>
          <p:nvPr/>
        </p:nvSpPr>
        <p:spPr>
          <a:xfrm>
            <a:off x="292579" y="4952703"/>
            <a:ext cx="660400" cy="565225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B0CE085-4AF0-4983-BB30-5A58132D6476}"/>
              </a:ext>
            </a:extLst>
          </p:cNvPr>
          <p:cNvSpPr/>
          <p:nvPr/>
        </p:nvSpPr>
        <p:spPr>
          <a:xfrm>
            <a:off x="10745229" y="4952702"/>
            <a:ext cx="660400" cy="565225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4CE58B-3B93-428D-8F7B-D7B5972CE29C}"/>
              </a:ext>
            </a:extLst>
          </p:cNvPr>
          <p:cNvCxnSpPr>
            <a:cxnSpLocks/>
          </p:cNvCxnSpPr>
          <p:nvPr/>
        </p:nvCxnSpPr>
        <p:spPr>
          <a:xfrm>
            <a:off x="727254" y="1151703"/>
            <a:ext cx="2152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C737F4-E71F-45F2-B8C1-D5DBA02111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2" descr="Image result for north america &amp; south america map&quot;">
            <a:extLst>
              <a:ext uri="{FF2B5EF4-FFF2-40B4-BE49-F238E27FC236}">
                <a16:creationId xmlns:a16="http://schemas.microsoft.com/office/drawing/2014/main" id="{F3ED5DFB-ACEE-43E9-BC16-50B48A41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54" y="1162091"/>
            <a:ext cx="2896100" cy="33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Europe map&quot;">
            <a:extLst>
              <a:ext uri="{FF2B5EF4-FFF2-40B4-BE49-F238E27FC236}">
                <a16:creationId xmlns:a16="http://schemas.microsoft.com/office/drawing/2014/main" id="{787FE4C3-20F4-493C-AEBC-5ED2EB812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33" y="2525064"/>
            <a:ext cx="379306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D18631-21D6-40A7-9F55-8375150EB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479" y="3278437"/>
            <a:ext cx="4152930" cy="27604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B42A26-4A06-4235-A259-DF0D6B7E74FF}"/>
              </a:ext>
            </a:extLst>
          </p:cNvPr>
          <p:cNvSpPr/>
          <p:nvPr/>
        </p:nvSpPr>
        <p:spPr>
          <a:xfrm>
            <a:off x="333554" y="4658664"/>
            <a:ext cx="2129109" cy="9185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797" lvl="0">
              <a:lnSpc>
                <a:spcPct val="115000"/>
              </a:lnSpc>
              <a:spcBef>
                <a:spcPts val="1067"/>
              </a:spcBef>
              <a:buClr>
                <a:schemeClr val="dk1"/>
              </a:buClr>
              <a:buSzPts val="1500"/>
            </a:pPr>
            <a:r>
              <a:rPr lang="en-SG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North America &amp;</a:t>
            </a:r>
          </a:p>
          <a:p>
            <a:pPr marL="177797" lvl="0">
              <a:lnSpc>
                <a:spcPct val="115000"/>
              </a:lnSpc>
              <a:spcBef>
                <a:spcPts val="1067"/>
              </a:spcBef>
              <a:buClr>
                <a:schemeClr val="dk1"/>
              </a:buClr>
              <a:buSzPts val="1500"/>
            </a:pPr>
            <a:r>
              <a:rPr lang="en-SG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South America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E9A449-4457-4D39-88D2-2F058DDCFD22}"/>
              </a:ext>
            </a:extLst>
          </p:cNvPr>
          <p:cNvSpPr/>
          <p:nvPr/>
        </p:nvSpPr>
        <p:spPr>
          <a:xfrm>
            <a:off x="4792704" y="5162397"/>
            <a:ext cx="1303296" cy="425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797" lvl="0">
              <a:lnSpc>
                <a:spcPct val="115000"/>
              </a:lnSpc>
              <a:spcBef>
                <a:spcPts val="1067"/>
              </a:spcBef>
              <a:buClr>
                <a:schemeClr val="dk1"/>
              </a:buClr>
              <a:buSzPts val="1500"/>
            </a:pPr>
            <a:r>
              <a:rPr lang="en-SG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Europe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E44215-D262-44B4-A6DC-57ACC9E2352A}"/>
              </a:ext>
            </a:extLst>
          </p:cNvPr>
          <p:cNvSpPr/>
          <p:nvPr/>
        </p:nvSpPr>
        <p:spPr>
          <a:xfrm>
            <a:off x="8657671" y="6113770"/>
            <a:ext cx="2132315" cy="416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797">
              <a:lnSpc>
                <a:spcPct val="115000"/>
              </a:lnSpc>
              <a:buSzPts val="1500"/>
            </a:pPr>
            <a:r>
              <a:rPr lang="en-SG" sz="2000" dirty="0">
                <a:solidFill>
                  <a:schemeClr val="bg1"/>
                </a:solidFill>
              </a:rPr>
              <a:t>Asia &amp; Oceania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961B8E-470B-43C9-8C55-2A9934D8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25785"/>
            <a:ext cx="11360800" cy="1570008"/>
          </a:xfrm>
        </p:spPr>
        <p:txBody>
          <a:bodyPr>
            <a:normAutofit fontScale="90000"/>
          </a:bodyPr>
          <a:lstStyle/>
          <a:p>
            <a:r>
              <a:rPr lang="en-SG" u="sng" dirty="0">
                <a:solidFill>
                  <a:schemeClr val="bg1"/>
                </a:solidFill>
              </a:rPr>
              <a:t>3 main communities detected using Louvain algorithm </a:t>
            </a:r>
            <a:br>
              <a:rPr lang="en-SG" u="sng" dirty="0">
                <a:solidFill>
                  <a:schemeClr val="bg1"/>
                </a:solidFill>
              </a:rPr>
            </a:br>
            <a:endParaRPr lang="en-SG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6911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3C207F-49C3-4D39-9820-0CD3CF77F4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0323FA-7974-4BA1-9B0C-1B8CDCA36AC2}"/>
              </a:ext>
            </a:extLst>
          </p:cNvPr>
          <p:cNvSpPr/>
          <p:nvPr/>
        </p:nvSpPr>
        <p:spPr>
          <a:xfrm>
            <a:off x="0" y="1485900"/>
            <a:ext cx="12192000" cy="5460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9ACCA-C09E-432A-8E8B-4EF3E2DBF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865" y="2136816"/>
            <a:ext cx="10912243" cy="4002641"/>
          </a:xfrm>
        </p:spPr>
        <p:txBody>
          <a:bodyPr/>
          <a:lstStyle/>
          <a:p>
            <a:pPr marL="501650" indent="-342900">
              <a:spcBef>
                <a:spcPts val="0"/>
              </a:spcBef>
              <a:buClr>
                <a:schemeClr val="bg1"/>
              </a:buClr>
              <a:buSzPct val="100000"/>
            </a:pPr>
            <a:r>
              <a:rPr lang="en-SG" sz="2500" dirty="0">
                <a:solidFill>
                  <a:schemeClr val="bg1"/>
                </a:solidFill>
              </a:rPr>
              <a:t>From Airports’ perspective</a:t>
            </a:r>
          </a:p>
          <a:p>
            <a:pPr lvl="1" indent="-298450">
              <a:spcBef>
                <a:spcPts val="0"/>
              </a:spcBef>
              <a:buClr>
                <a:schemeClr val="bg1"/>
              </a:buClr>
              <a:buSzPts val="1100"/>
              <a:buFont typeface="Calibri"/>
              <a:buChar char="-"/>
            </a:pPr>
            <a:r>
              <a:rPr lang="en-SG" sz="2500" dirty="0">
                <a:solidFill>
                  <a:schemeClr val="bg1"/>
                </a:solidFill>
              </a:rPr>
              <a:t>Learn from the key player on how they manage the flights. Upgrade their air navigation systems and procedures to handle more traffic</a:t>
            </a:r>
          </a:p>
          <a:p>
            <a:pPr marL="615950" lvl="1" indent="0">
              <a:spcBef>
                <a:spcPts val="0"/>
              </a:spcBef>
              <a:buSzPts val="1100"/>
              <a:buNone/>
            </a:pPr>
            <a:endParaRPr lang="en-SG" sz="2500" dirty="0">
              <a:solidFill>
                <a:schemeClr val="bg1"/>
              </a:solidFill>
            </a:endParaRPr>
          </a:p>
          <a:p>
            <a:pPr marL="501650" lvl="0" indent="-342900">
              <a:spcBef>
                <a:spcPts val="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SG" sz="2500" dirty="0">
                <a:solidFill>
                  <a:schemeClr val="bg1"/>
                </a:solidFill>
              </a:rPr>
              <a:t>From </a:t>
            </a:r>
            <a:r>
              <a:rPr lang="en-SG" sz="2500" dirty="0" err="1">
                <a:solidFill>
                  <a:schemeClr val="bg1"/>
                </a:solidFill>
              </a:rPr>
              <a:t>Airlines’s</a:t>
            </a:r>
            <a:r>
              <a:rPr lang="en-SG" sz="2500" dirty="0">
                <a:solidFill>
                  <a:schemeClr val="bg1"/>
                </a:solidFill>
              </a:rPr>
              <a:t> </a:t>
            </a:r>
            <a:r>
              <a:rPr lang="en-SG" sz="2500" dirty="0" err="1">
                <a:solidFill>
                  <a:schemeClr val="bg1"/>
                </a:solidFill>
              </a:rPr>
              <a:t>perpective</a:t>
            </a:r>
            <a:endParaRPr lang="en-SG" sz="2500" dirty="0">
              <a:solidFill>
                <a:schemeClr val="bg1"/>
              </a:solidFill>
            </a:endParaRPr>
          </a:p>
          <a:p>
            <a:pPr lvl="1" indent="-298450">
              <a:spcBef>
                <a:spcPts val="0"/>
              </a:spcBef>
              <a:buClr>
                <a:schemeClr val="bg1"/>
              </a:buClr>
              <a:buSzPts val="1100"/>
              <a:buFont typeface="Calibri"/>
              <a:buChar char="-"/>
            </a:pPr>
            <a:r>
              <a:rPr lang="en-SG" sz="2500" dirty="0">
                <a:solidFill>
                  <a:schemeClr val="bg1"/>
                </a:solidFill>
              </a:rPr>
              <a:t>More reliable services provided by the airport such as maintenance of their planes and refuelling services etc</a:t>
            </a:r>
          </a:p>
          <a:p>
            <a:pPr lvl="1" indent="-298450">
              <a:spcBef>
                <a:spcPts val="0"/>
              </a:spcBef>
              <a:buClr>
                <a:schemeClr val="bg1"/>
              </a:buClr>
              <a:buSzPts val="1100"/>
              <a:buFont typeface="Calibri"/>
              <a:buChar char="-"/>
            </a:pPr>
            <a:r>
              <a:rPr lang="en-SG" sz="2500" dirty="0">
                <a:solidFill>
                  <a:schemeClr val="bg1"/>
                </a:solidFill>
              </a:rPr>
              <a:t>Possible new destinations for airlines to consider to increase their revenue and travel options for travellers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54836F-B521-4A29-B437-5E5C6403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Why is identify Key Players/Airports important?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0CC4C-8A51-4969-977A-67BEA0F47D50}"/>
              </a:ext>
            </a:extLst>
          </p:cNvPr>
          <p:cNvCxnSpPr>
            <a:cxnSpLocks/>
          </p:cNvCxnSpPr>
          <p:nvPr/>
        </p:nvCxnSpPr>
        <p:spPr>
          <a:xfrm>
            <a:off x="474336" y="1274653"/>
            <a:ext cx="110253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8050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DDEAA4-9436-4F74-97CB-1B001DC6DB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0DA19DC-F0B9-40BE-BEFC-7EC2E1CA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809255"/>
              </p:ext>
            </p:extLst>
          </p:nvPr>
        </p:nvGraphicFramePr>
        <p:xfrm>
          <a:off x="2682046" y="257639"/>
          <a:ext cx="9425797" cy="6462476"/>
        </p:xfrm>
        <a:graphic>
          <a:graphicData uri="http://schemas.openxmlformats.org/drawingml/2006/table">
            <a:tbl>
              <a:tblPr firstRow="1" bandRow="1">
                <a:tableStyleId>{04AA69C6-4876-4BF1-A48E-931CD7F7F7D6}</a:tableStyleId>
              </a:tblPr>
              <a:tblGrid>
                <a:gridCol w="1518250">
                  <a:extLst>
                    <a:ext uri="{9D8B030D-6E8A-4147-A177-3AD203B41FA5}">
                      <a16:colId xmlns:a16="http://schemas.microsoft.com/office/drawing/2014/main" val="36608421"/>
                    </a:ext>
                  </a:extLst>
                </a:gridCol>
                <a:gridCol w="2820837">
                  <a:extLst>
                    <a:ext uri="{9D8B030D-6E8A-4147-A177-3AD203B41FA5}">
                      <a16:colId xmlns:a16="http://schemas.microsoft.com/office/drawing/2014/main" val="746147074"/>
                    </a:ext>
                  </a:extLst>
                </a:gridCol>
                <a:gridCol w="2543355">
                  <a:extLst>
                    <a:ext uri="{9D8B030D-6E8A-4147-A177-3AD203B41FA5}">
                      <a16:colId xmlns:a16="http://schemas.microsoft.com/office/drawing/2014/main" val="2504255076"/>
                    </a:ext>
                  </a:extLst>
                </a:gridCol>
                <a:gridCol w="2543355">
                  <a:extLst>
                    <a:ext uri="{9D8B030D-6E8A-4147-A177-3AD203B41FA5}">
                      <a16:colId xmlns:a16="http://schemas.microsoft.com/office/drawing/2014/main" val="408615173"/>
                    </a:ext>
                  </a:extLst>
                </a:gridCol>
              </a:tblGrid>
              <a:tr h="2589080">
                <a:tc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Hartsfield</a:t>
                      </a:r>
                      <a:r>
                        <a:rPr lang="es-E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Jackson Atlanta International </a:t>
                      </a:r>
                      <a:r>
                        <a:rPr lang="es-E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Airport</a:t>
                      </a:r>
                      <a:endParaRPr lang="en-SG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Dallas Fort Worth International Airport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Chicago O'Hare International Airport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019673"/>
                  </a:ext>
                </a:extLst>
              </a:tr>
              <a:tr h="645566"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Degree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1,703 </a:t>
                      </a:r>
                      <a:endParaRPr lang="es-E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834 (Third)</a:t>
                      </a:r>
                      <a:endParaRPr lang="es-E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900 (Second)</a:t>
                      </a:r>
                      <a:endParaRPr lang="es-E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038209"/>
                  </a:ext>
                </a:extLst>
              </a:tr>
              <a:tr h="645566">
                <a:tc>
                  <a:txBody>
                    <a:bodyPr/>
                    <a:lstStyle/>
                    <a:p>
                      <a:r>
                        <a:rPr lang="es-ES" sz="1800" dirty="0" err="1"/>
                        <a:t>Closeness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800" dirty="0"/>
                        <a:t>0.</a:t>
                      </a:r>
                      <a:r>
                        <a:rPr lang="es-ES" sz="1800" dirty="0"/>
                        <a:t>532 (Second)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0.512 (Forth)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973116"/>
                  </a:ext>
                </a:extLst>
              </a:tr>
              <a:tr h="645566">
                <a:tc>
                  <a:txBody>
                    <a:bodyPr/>
                    <a:lstStyle/>
                    <a:p>
                      <a:r>
                        <a:rPr lang="es-ES" sz="1800" dirty="0"/>
                        <a:t>Betweenness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0.000970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0.000621 (Second)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0.000530 (Fifth)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116111"/>
                  </a:ext>
                </a:extLst>
              </a:tr>
              <a:tr h="645566">
                <a:tc>
                  <a:txBody>
                    <a:bodyPr/>
                    <a:lstStyle/>
                    <a:p>
                      <a:r>
                        <a:rPr lang="es-ES" sz="1800" dirty="0"/>
                        <a:t>PageRank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0.0415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0.0229 (Third)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800" dirty="0"/>
                        <a:t>0.0234 (Second)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030139"/>
                  </a:ext>
                </a:extLst>
              </a:tr>
              <a:tr h="645566">
                <a:tc>
                  <a:txBody>
                    <a:bodyPr/>
                    <a:lstStyle/>
                    <a:p>
                      <a:r>
                        <a:rPr lang="es-ES" sz="1800" dirty="0" err="1"/>
                        <a:t>Authority</a:t>
                      </a:r>
                      <a:r>
                        <a:rPr lang="es-ES" sz="1800" dirty="0"/>
                        <a:t> Score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1</a:t>
                      </a:r>
                    </a:p>
                    <a:p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800" dirty="0"/>
                        <a:t>0.476  (Forth)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0.593 (Second)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194871"/>
                  </a:ext>
                </a:extLst>
              </a:tr>
              <a:tr h="645566">
                <a:tc>
                  <a:txBody>
                    <a:bodyPr/>
                    <a:lstStyle/>
                    <a:p>
                      <a:r>
                        <a:rPr lang="es-ES" sz="1800" dirty="0"/>
                        <a:t>Hub score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800" dirty="0"/>
                        <a:t>0.466 (Forth)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0.603 (Second)</a:t>
                      </a:r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740721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69DA26F-0877-4D03-B973-164CACA9FB94}"/>
              </a:ext>
            </a:extLst>
          </p:cNvPr>
          <p:cNvSpPr txBox="1">
            <a:spLocks/>
          </p:cNvSpPr>
          <p:nvPr/>
        </p:nvSpPr>
        <p:spPr>
          <a:xfrm>
            <a:off x="80513" y="257639"/>
            <a:ext cx="2521020" cy="555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dirty="0">
                <a:solidFill>
                  <a:schemeClr val="bg1"/>
                </a:solidFill>
              </a:rPr>
              <a:t>Key Airports</a:t>
            </a:r>
          </a:p>
          <a:p>
            <a:r>
              <a:rPr lang="en-SG" sz="3600" dirty="0">
                <a:solidFill>
                  <a:schemeClr val="bg1"/>
                </a:solidFill>
              </a:rPr>
              <a:t>for </a:t>
            </a:r>
          </a:p>
          <a:p>
            <a:r>
              <a:rPr lang="en-SG" sz="3600" dirty="0">
                <a:solidFill>
                  <a:schemeClr val="bg1"/>
                </a:solidFill>
              </a:rPr>
              <a:t>North America &amp; </a:t>
            </a:r>
          </a:p>
          <a:p>
            <a:r>
              <a:rPr lang="en-SG" sz="3600" dirty="0">
                <a:solidFill>
                  <a:schemeClr val="bg1"/>
                </a:solidFill>
              </a:rPr>
              <a:t>South America</a:t>
            </a:r>
          </a:p>
          <a:p>
            <a:endParaRPr lang="en-SG" sz="4000" dirty="0">
              <a:solidFill>
                <a:schemeClr val="bg1"/>
              </a:solidFill>
            </a:endParaRPr>
          </a:p>
          <a:p>
            <a:r>
              <a:rPr lang="en-SG" sz="3600" dirty="0">
                <a:solidFill>
                  <a:schemeClr val="bg1"/>
                </a:solidFill>
              </a:rPr>
              <a:t>759 airports (nodes)</a:t>
            </a:r>
          </a:p>
        </p:txBody>
      </p:sp>
      <p:pic>
        <p:nvPicPr>
          <p:cNvPr id="1028" name="Picture 4" descr="Image result for Hartsfield Jackson Atlanta International Airport&quot;">
            <a:extLst>
              <a:ext uri="{FF2B5EF4-FFF2-40B4-BE49-F238E27FC236}">
                <a16:creationId xmlns:a16="http://schemas.microsoft.com/office/drawing/2014/main" id="{785CD28C-97CD-4459-810E-B321E5E0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16" y="1070967"/>
            <a:ext cx="2619375" cy="139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llas Fort Worth International Airport">
            <a:extLst>
              <a:ext uri="{FF2B5EF4-FFF2-40B4-BE49-F238E27FC236}">
                <a16:creationId xmlns:a16="http://schemas.microsoft.com/office/drawing/2014/main" id="{53D9FA65-74A5-45E5-B221-2757DCDBD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107" y="1070968"/>
            <a:ext cx="2498293" cy="139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hicago O'Hare International Airport 2014&quot;">
            <a:extLst>
              <a:ext uri="{FF2B5EF4-FFF2-40B4-BE49-F238E27FC236}">
                <a16:creationId xmlns:a16="http://schemas.microsoft.com/office/drawing/2014/main" id="{C07E47B3-FB11-40A3-8B2B-35DBB128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42" y="1070968"/>
            <a:ext cx="2487190" cy="139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6915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2AF435-12CD-4EBD-B562-2B8689A7C1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5AE057-1F27-4352-9F4E-ADE450100700}"/>
              </a:ext>
            </a:extLst>
          </p:cNvPr>
          <p:cNvSpPr txBox="1">
            <a:spLocks/>
          </p:cNvSpPr>
          <p:nvPr/>
        </p:nvSpPr>
        <p:spPr>
          <a:xfrm>
            <a:off x="8517912" y="69975"/>
            <a:ext cx="3661820" cy="4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dirty="0">
                <a:solidFill>
                  <a:schemeClr val="bg1"/>
                </a:solidFill>
              </a:rPr>
              <a:t>Key Airports</a:t>
            </a:r>
          </a:p>
          <a:p>
            <a:r>
              <a:rPr lang="en-SG" sz="3600" dirty="0">
                <a:solidFill>
                  <a:schemeClr val="bg1"/>
                </a:solidFill>
              </a:rPr>
              <a:t>for </a:t>
            </a:r>
          </a:p>
          <a:p>
            <a:r>
              <a:rPr lang="en-SG" sz="3600" dirty="0">
                <a:solidFill>
                  <a:schemeClr val="bg1"/>
                </a:solidFill>
              </a:rPr>
              <a:t>Europe</a:t>
            </a:r>
          </a:p>
          <a:p>
            <a:endParaRPr lang="en-SG" sz="3600" dirty="0">
              <a:solidFill>
                <a:schemeClr val="bg1"/>
              </a:solidFill>
            </a:endParaRPr>
          </a:p>
          <a:p>
            <a:r>
              <a:rPr lang="en-SG" sz="3600" dirty="0">
                <a:solidFill>
                  <a:schemeClr val="bg1"/>
                </a:solidFill>
              </a:rPr>
              <a:t>601 airports (nodes)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D4F7C79-834B-48AE-B009-702B56C33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376509"/>
              </p:ext>
            </p:extLst>
          </p:nvPr>
        </p:nvGraphicFramePr>
        <p:xfrm>
          <a:off x="120769" y="162463"/>
          <a:ext cx="8384875" cy="6571890"/>
        </p:xfrm>
        <a:graphic>
          <a:graphicData uri="http://schemas.openxmlformats.org/drawingml/2006/table">
            <a:tbl>
              <a:tblPr firstRow="1" bandRow="1">
                <a:tableStyleId>{04AA69C6-4876-4BF1-A48E-931CD7F7F7D6}</a:tableStyleId>
              </a:tblPr>
              <a:tblGrid>
                <a:gridCol w="1827926">
                  <a:extLst>
                    <a:ext uri="{9D8B030D-6E8A-4147-A177-3AD203B41FA5}">
                      <a16:colId xmlns:a16="http://schemas.microsoft.com/office/drawing/2014/main" val="161490406"/>
                    </a:ext>
                  </a:extLst>
                </a:gridCol>
                <a:gridCol w="3396404">
                  <a:extLst>
                    <a:ext uri="{9D8B030D-6E8A-4147-A177-3AD203B41FA5}">
                      <a16:colId xmlns:a16="http://schemas.microsoft.com/office/drawing/2014/main" val="2782871018"/>
                    </a:ext>
                  </a:extLst>
                </a:gridCol>
                <a:gridCol w="3160545">
                  <a:extLst>
                    <a:ext uri="{9D8B030D-6E8A-4147-A177-3AD203B41FA5}">
                      <a16:colId xmlns:a16="http://schemas.microsoft.com/office/drawing/2014/main" val="2608328790"/>
                    </a:ext>
                  </a:extLst>
                </a:gridCol>
              </a:tblGrid>
              <a:tr h="2344843">
                <a:tc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Barcelona International </a:t>
                      </a:r>
                      <a:r>
                        <a:rPr lang="es-E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Airport</a:t>
                      </a:r>
                      <a:endParaRPr lang="en-SG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 err="1"/>
                        <a:t>Amsterdam</a:t>
                      </a:r>
                      <a:r>
                        <a:rPr lang="es-ES" sz="1800" dirty="0"/>
                        <a:t> </a:t>
                      </a:r>
                      <a:r>
                        <a:rPr lang="es-ES" sz="1800" dirty="0" err="1"/>
                        <a:t>Airport</a:t>
                      </a:r>
                      <a:r>
                        <a:rPr lang="es-ES" sz="1800" dirty="0"/>
                        <a:t> Schiphol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61920"/>
                  </a:ext>
                </a:extLst>
              </a:tr>
              <a:tr h="739552"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Degree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706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604 (</a:t>
                      </a:r>
                      <a:r>
                        <a:rPr lang="es-ES" sz="18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Second</a:t>
                      </a:r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)</a:t>
                      </a:r>
                      <a:endParaRPr lang="es-ES" sz="1800" dirty="0"/>
                    </a:p>
                    <a:p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34195"/>
                  </a:ext>
                </a:extLst>
              </a:tr>
              <a:tr h="739552">
                <a:tc>
                  <a:txBody>
                    <a:bodyPr/>
                    <a:lstStyle/>
                    <a:p>
                      <a:r>
                        <a:rPr lang="es-ES" sz="1800" dirty="0" err="1"/>
                        <a:t>Closeness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0.263</a:t>
                      </a:r>
                    </a:p>
                    <a:p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0.262 (Second)</a:t>
                      </a:r>
                    </a:p>
                    <a:p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375364"/>
                  </a:ext>
                </a:extLst>
              </a:tr>
              <a:tr h="739552">
                <a:tc>
                  <a:txBody>
                    <a:bodyPr/>
                    <a:lstStyle/>
                    <a:p>
                      <a:r>
                        <a:rPr lang="es-ES" sz="1800" dirty="0" err="1"/>
                        <a:t>Betweeness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0.000206 (Fifth)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0.000146 (Tenth)</a:t>
                      </a:r>
                    </a:p>
                    <a:p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053742"/>
                  </a:ext>
                </a:extLst>
              </a:tr>
              <a:tr h="739552">
                <a:tc>
                  <a:txBody>
                    <a:bodyPr/>
                    <a:lstStyle/>
                    <a:p>
                      <a:r>
                        <a:rPr lang="es-ES" sz="1800" dirty="0"/>
                        <a:t>PageRank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0.0155</a:t>
                      </a:r>
                    </a:p>
                    <a:p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800" dirty="0"/>
                        <a:t>0.0130 (Third)</a:t>
                      </a:r>
                    </a:p>
                    <a:p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047158"/>
                  </a:ext>
                </a:extLst>
              </a:tr>
              <a:tr h="739552">
                <a:tc>
                  <a:txBody>
                    <a:bodyPr/>
                    <a:lstStyle/>
                    <a:p>
                      <a:r>
                        <a:rPr lang="es-ES" sz="1800" dirty="0" err="1"/>
                        <a:t>Authority</a:t>
                      </a:r>
                      <a:r>
                        <a:rPr lang="es-ES" sz="1800" dirty="0"/>
                        <a:t> Score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800" dirty="0"/>
                        <a:t>0.832 (Third)</a:t>
                      </a:r>
                    </a:p>
                    <a:p>
                      <a:endParaRPr lang="en-SG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998888"/>
                  </a:ext>
                </a:extLst>
              </a:tr>
              <a:tr h="529287">
                <a:tc>
                  <a:txBody>
                    <a:bodyPr/>
                    <a:lstStyle/>
                    <a:p>
                      <a:r>
                        <a:rPr lang="es-ES" sz="1800" dirty="0"/>
                        <a:t>Hub score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0.844 (Second)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97843"/>
                  </a:ext>
                </a:extLst>
              </a:tr>
            </a:tbl>
          </a:graphicData>
        </a:graphic>
      </p:graphicFrame>
      <p:pic>
        <p:nvPicPr>
          <p:cNvPr id="2052" name="Picture 4" descr="Image result for Barcelona International Airport 2014&quot;">
            <a:extLst>
              <a:ext uri="{FF2B5EF4-FFF2-40B4-BE49-F238E27FC236}">
                <a16:creationId xmlns:a16="http://schemas.microsoft.com/office/drawing/2014/main" id="{4CB1E825-891E-4EAE-9772-D96E22710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375" y="543560"/>
            <a:ext cx="3006210" cy="187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msterdam Airport Schiphol 2014&quot;">
            <a:extLst>
              <a:ext uri="{FF2B5EF4-FFF2-40B4-BE49-F238E27FC236}">
                <a16:creationId xmlns:a16="http://schemas.microsoft.com/office/drawing/2014/main" id="{65AF83B1-E8B1-437B-B25F-90FF102E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79" y="611462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647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751E5A-79D7-4152-8AFD-B4265698EF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B7BB7D-A77F-416C-BF9B-06310DE52768}"/>
              </a:ext>
            </a:extLst>
          </p:cNvPr>
          <p:cNvSpPr txBox="1">
            <a:spLocks/>
          </p:cNvSpPr>
          <p:nvPr/>
        </p:nvSpPr>
        <p:spPr>
          <a:xfrm>
            <a:off x="196729" y="-176875"/>
            <a:ext cx="2726835" cy="565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dirty="0">
                <a:solidFill>
                  <a:schemeClr val="bg1"/>
                </a:solidFill>
              </a:rPr>
              <a:t>Key Airport for </a:t>
            </a:r>
          </a:p>
          <a:p>
            <a:r>
              <a:rPr lang="en-SG" sz="3600" dirty="0">
                <a:solidFill>
                  <a:schemeClr val="bg1"/>
                </a:solidFill>
              </a:rPr>
              <a:t>Asia &amp; Oceania</a:t>
            </a:r>
          </a:p>
          <a:p>
            <a:endParaRPr lang="en-SG" sz="3600" dirty="0">
              <a:solidFill>
                <a:schemeClr val="bg1"/>
              </a:solidFill>
            </a:endParaRPr>
          </a:p>
          <a:p>
            <a:r>
              <a:rPr lang="en-SG" sz="3600" dirty="0">
                <a:solidFill>
                  <a:schemeClr val="bg1"/>
                </a:solidFill>
              </a:rPr>
              <a:t>554 airports (nodes)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81DBEDC-0C14-4FB1-88FC-CB7500787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319241"/>
              </p:ext>
            </p:extLst>
          </p:nvPr>
        </p:nvGraphicFramePr>
        <p:xfrm>
          <a:off x="3094008" y="132272"/>
          <a:ext cx="8856452" cy="6545374"/>
        </p:xfrm>
        <a:graphic>
          <a:graphicData uri="http://schemas.openxmlformats.org/drawingml/2006/table">
            <a:tbl>
              <a:tblPr firstRow="1" bandRow="1">
                <a:tableStyleId>{04AA69C6-4876-4BF1-A48E-931CD7F7F7D6}</a:tableStyleId>
              </a:tblPr>
              <a:tblGrid>
                <a:gridCol w="1637956">
                  <a:extLst>
                    <a:ext uri="{9D8B030D-6E8A-4147-A177-3AD203B41FA5}">
                      <a16:colId xmlns:a16="http://schemas.microsoft.com/office/drawing/2014/main" val="161490406"/>
                    </a:ext>
                  </a:extLst>
                </a:gridCol>
                <a:gridCol w="3468881">
                  <a:extLst>
                    <a:ext uri="{9D8B030D-6E8A-4147-A177-3AD203B41FA5}">
                      <a16:colId xmlns:a16="http://schemas.microsoft.com/office/drawing/2014/main" val="2782871018"/>
                    </a:ext>
                  </a:extLst>
                </a:gridCol>
                <a:gridCol w="3749615">
                  <a:extLst>
                    <a:ext uri="{9D8B030D-6E8A-4147-A177-3AD203B41FA5}">
                      <a16:colId xmlns:a16="http://schemas.microsoft.com/office/drawing/2014/main" val="2608328790"/>
                    </a:ext>
                  </a:extLst>
                </a:gridCol>
              </a:tblGrid>
              <a:tr h="2421147">
                <a:tc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Singapore</a:t>
                      </a:r>
                      <a:r>
                        <a:rPr lang="es-E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Changi</a:t>
                      </a:r>
                      <a:r>
                        <a:rPr lang="es-E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Airport</a:t>
                      </a:r>
                      <a:endParaRPr lang="es-ES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Kuala Lumpur International </a:t>
                      </a:r>
                      <a:r>
                        <a:rPr lang="es-ES" sz="1800" dirty="0" err="1"/>
                        <a:t>Airport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61920"/>
                  </a:ext>
                </a:extLst>
              </a:tr>
              <a:tr h="741072"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Degree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496</a:t>
                      </a:r>
                      <a:endParaRPr lang="es-E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350 (Fifth)</a:t>
                      </a:r>
                      <a:endParaRPr lang="es-E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34195"/>
                  </a:ext>
                </a:extLst>
              </a:tr>
              <a:tr h="741072">
                <a:tc>
                  <a:txBody>
                    <a:bodyPr/>
                    <a:lstStyle/>
                    <a:p>
                      <a:r>
                        <a:rPr lang="es-ES" sz="1800" dirty="0" err="1"/>
                        <a:t>Closeness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0.1635 (Third)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0.1643 (First)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375364"/>
                  </a:ext>
                </a:extLst>
              </a:tr>
              <a:tr h="741072">
                <a:tc>
                  <a:txBody>
                    <a:bodyPr/>
                    <a:lstStyle/>
                    <a:p>
                      <a:r>
                        <a:rPr lang="es-ES" sz="1800" dirty="0" err="1"/>
                        <a:t>Betweeness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0.000596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0.000314 (Sixth)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053742"/>
                  </a:ext>
                </a:extLst>
              </a:tr>
              <a:tr h="741072">
                <a:tc>
                  <a:txBody>
                    <a:bodyPr/>
                    <a:lstStyle/>
                    <a:p>
                      <a:r>
                        <a:rPr lang="es-ES" sz="1800" dirty="0"/>
                        <a:t>PageRank 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0.0262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0.0180 (Seventh)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047158"/>
                  </a:ext>
                </a:extLst>
              </a:tr>
              <a:tr h="741072">
                <a:tc>
                  <a:txBody>
                    <a:bodyPr/>
                    <a:lstStyle/>
                    <a:p>
                      <a:r>
                        <a:rPr lang="es-ES" sz="1800" dirty="0" err="1"/>
                        <a:t>Authority</a:t>
                      </a:r>
                      <a:r>
                        <a:rPr lang="es-ES" sz="1800" dirty="0"/>
                        <a:t> Score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0.743   (Second)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998888"/>
                  </a:ext>
                </a:extLst>
              </a:tr>
              <a:tr h="418867">
                <a:tc>
                  <a:txBody>
                    <a:bodyPr/>
                    <a:lstStyle/>
                    <a:p>
                      <a:r>
                        <a:rPr lang="es-ES" sz="1800" dirty="0"/>
                        <a:t>Hub score</a:t>
                      </a:r>
                      <a:endParaRPr lang="en-SG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0.748  (Second)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9784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E42EF74-E52E-49FB-815B-59759B4DD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91" y="534838"/>
            <a:ext cx="3388549" cy="1953074"/>
          </a:xfrm>
          <a:prstGeom prst="rect">
            <a:avLst/>
          </a:prstGeom>
        </p:spPr>
      </p:pic>
      <p:pic>
        <p:nvPicPr>
          <p:cNvPr id="3082" name="Picture 10" descr="Image result for Kuala Lumpur International Airport 2014&quot;">
            <a:extLst>
              <a:ext uri="{FF2B5EF4-FFF2-40B4-BE49-F238E27FC236}">
                <a16:creationId xmlns:a16="http://schemas.microsoft.com/office/drawing/2014/main" id="{9DE44920-03B5-4F5B-8BD7-9A0DEFB49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27" y="496225"/>
            <a:ext cx="2931252" cy="202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379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C727B-A931-455E-BEAD-0BCA14F3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46" y="5093865"/>
            <a:ext cx="5210351" cy="1764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B7C17-7830-496C-A870-B60C0E7F5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04" y="396815"/>
            <a:ext cx="6003986" cy="529087"/>
          </a:xfrm>
        </p:spPr>
        <p:txBody>
          <a:bodyPr>
            <a:normAutofit/>
          </a:bodyPr>
          <a:lstStyle/>
          <a:p>
            <a:r>
              <a:rPr lang="en-SG" sz="3000" dirty="0"/>
              <a:t>Why makes them the Key Airport?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095DC-E3A6-47C4-A1E7-06444EAA50B7}"/>
              </a:ext>
            </a:extLst>
          </p:cNvPr>
          <p:cNvSpPr/>
          <p:nvPr/>
        </p:nvSpPr>
        <p:spPr>
          <a:xfrm>
            <a:off x="490407" y="5396439"/>
            <a:ext cx="54116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Singapore</a:t>
            </a:r>
            <a:r>
              <a:rPr lang="es-E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</a:t>
            </a:r>
            <a:r>
              <a:rPr lang="es-E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Airport</a:t>
            </a:r>
            <a:r>
              <a:rPr lang="es-E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</a:t>
            </a:r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of the largest transportation hubs in Asia. </a:t>
            </a:r>
            <a:r>
              <a:rPr lang="en-SG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 traffic growth in the Asia-Pacific region is one of the fastest in the world. Singapore is strategically located at the heart of the region</a:t>
            </a:r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, and is well-placed to benefit from the growth potential of aviation-related activities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5122" name="Picture 2" descr="Image result for Barcelona tourist graph&quot;">
            <a:extLst>
              <a:ext uri="{FF2B5EF4-FFF2-40B4-BE49-F238E27FC236}">
                <a16:creationId xmlns:a16="http://schemas.microsoft.com/office/drawing/2014/main" id="{4CF175E1-0634-4306-963A-9252205ED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389" y="231173"/>
            <a:ext cx="4128996" cy="291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4DC1134-A710-4B0C-AC53-501C2310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7" y="1301647"/>
            <a:ext cx="2195284" cy="30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9CD74B-9F44-4F0B-AA8D-662D69D8AF65}"/>
              </a:ext>
            </a:extLst>
          </p:cNvPr>
          <p:cNvSpPr txBox="1"/>
          <p:nvPr/>
        </p:nvSpPr>
        <p:spPr>
          <a:xfrm>
            <a:off x="2674190" y="1362976"/>
            <a:ext cx="327228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Hartsfield</a:t>
            </a:r>
            <a:r>
              <a:rPr lang="es-E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Jackson Atlanta International </a:t>
            </a:r>
            <a:r>
              <a:rPr lang="es-ES" sz="16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Airport</a:t>
            </a:r>
            <a:endParaRPr lang="es-ES" sz="1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been the world's busiest airport </a:t>
            </a:r>
            <a:r>
              <a:rPr lang="en-SG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passenger traffic since 1998. </a:t>
            </a:r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It is the primary hub of Delta Air Lines, and is a focus city for low-cost carriers Frontier Airlines, Southwest Airlines, and Spirit Airlines. </a:t>
            </a:r>
            <a:r>
              <a:rPr lang="en-SG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SG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just </a:t>
            </a:r>
            <a:r>
              <a:rPr lang="en-SG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 1,000 flights a day to 225 domestic and international destinations</a:t>
            </a:r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, the Delta hub is the world's largest airline hub.</a:t>
            </a: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8815B-AF00-4AA9-A1FC-2AF6FE10A98E}"/>
              </a:ext>
            </a:extLst>
          </p:cNvPr>
          <p:cNvSpPr txBox="1"/>
          <p:nvPr/>
        </p:nvSpPr>
        <p:spPr>
          <a:xfrm>
            <a:off x="6759389" y="3347049"/>
            <a:ext cx="48230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of the traffic at Barcelona Airport is domestic </a:t>
            </a:r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and European, in which </a:t>
            </a:r>
            <a:r>
              <a:rPr lang="en-SG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Vueling</a:t>
            </a:r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 has an operational base. </a:t>
            </a:r>
            <a:r>
              <a:rPr lang="en-SG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Low-cost airline traffic grew significantly</a:t>
            </a:r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, especially after the creation of operating bases by </a:t>
            </a:r>
            <a:r>
              <a:rPr lang="en-SG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Vueling</a:t>
            </a:r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SG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Clickair</a:t>
            </a:r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 at the airport. </a:t>
            </a:r>
            <a:r>
              <a:rPr lang="en-SG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tourists increase significantly from 1990 to 2017 as shown above.</a:t>
            </a:r>
            <a:endParaRPr lang="es-ES" sz="1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8BA76C-472C-47CE-99D8-3E7617A415BB}"/>
              </a:ext>
            </a:extLst>
          </p:cNvPr>
          <p:cNvSpPr/>
          <p:nvPr/>
        </p:nvSpPr>
        <p:spPr>
          <a:xfrm>
            <a:off x="0" y="4950659"/>
            <a:ext cx="12193072" cy="1907341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F86B7E-2E3E-4AB1-A8D3-8CC38DC31CD8}"/>
              </a:ext>
            </a:extLst>
          </p:cNvPr>
          <p:cNvSpPr/>
          <p:nvPr/>
        </p:nvSpPr>
        <p:spPr>
          <a:xfrm>
            <a:off x="-1072" y="0"/>
            <a:ext cx="6331790" cy="495574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DF44F9-6102-4986-8668-34C64B2C7204}"/>
              </a:ext>
            </a:extLst>
          </p:cNvPr>
          <p:cNvSpPr/>
          <p:nvPr/>
        </p:nvSpPr>
        <p:spPr>
          <a:xfrm>
            <a:off x="6330718" y="-5084"/>
            <a:ext cx="5860210" cy="4955743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16752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3" grpId="0" animBg="1"/>
      <p:bldP spid="7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d37329b5e_0_684"/>
          <p:cNvSpPr txBox="1">
            <a:spLocks noGrp="1"/>
          </p:cNvSpPr>
          <p:nvPr>
            <p:ph type="body" idx="1"/>
          </p:nvPr>
        </p:nvSpPr>
        <p:spPr>
          <a:xfrm>
            <a:off x="138023" y="4789734"/>
            <a:ext cx="12053977" cy="179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7200" b="1" dirty="0">
                <a:solidFill>
                  <a:schemeClr val="lt1"/>
                </a:solidFill>
              </a:rPr>
              <a:t>LIMITATIONS &amp; FUTURE WORK</a:t>
            </a:r>
            <a:endParaRPr sz="72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74726C-6540-45F5-A44B-4870EDAC6E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C7021-508B-4DE6-B24E-E3C92B6D871C}"/>
              </a:ext>
            </a:extLst>
          </p:cNvPr>
          <p:cNvSpPr/>
          <p:nvPr/>
        </p:nvSpPr>
        <p:spPr>
          <a:xfrm>
            <a:off x="0" y="1554250"/>
            <a:ext cx="12192000" cy="53926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1" name="Google Shape;711;p32"/>
          <p:cNvSpPr txBox="1">
            <a:spLocks noGrp="1"/>
          </p:cNvSpPr>
          <p:nvPr>
            <p:ph type="title"/>
          </p:nvPr>
        </p:nvSpPr>
        <p:spPr>
          <a:xfrm>
            <a:off x="635427" y="310551"/>
            <a:ext cx="11360800" cy="10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SG" dirty="0">
                <a:solidFill>
                  <a:schemeClr val="bg1"/>
                </a:solidFill>
              </a:rPr>
              <a:t>Limitations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143DE7-DBE8-4ACD-BF2D-2FB122EA8075}"/>
              </a:ext>
            </a:extLst>
          </p:cNvPr>
          <p:cNvCxnSpPr>
            <a:cxnSpLocks/>
          </p:cNvCxnSpPr>
          <p:nvPr/>
        </p:nvCxnSpPr>
        <p:spPr>
          <a:xfrm>
            <a:off x="317728" y="1356967"/>
            <a:ext cx="36735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BD7B12-198D-4C88-A14D-852C315B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90633"/>
            <a:ext cx="11360800" cy="4555200"/>
          </a:xfrm>
        </p:spPr>
        <p:txBody>
          <a:bodyPr/>
          <a:lstStyle/>
          <a:p>
            <a:pPr>
              <a:buClr>
                <a:schemeClr val="bg1"/>
              </a:buClr>
              <a:buSzPct val="100000"/>
            </a:pPr>
            <a:r>
              <a:rPr lang="en-SG" dirty="0">
                <a:solidFill>
                  <a:schemeClr val="bg1"/>
                </a:solidFill>
              </a:rPr>
              <a:t>The edges we used in our analysis are not weighted (Can consider using volume of passenger as weight).</a:t>
            </a:r>
          </a:p>
          <a:p>
            <a:pPr>
              <a:buClr>
                <a:schemeClr val="bg1"/>
              </a:buClr>
              <a:buSzPct val="100000"/>
            </a:pPr>
            <a:r>
              <a:rPr lang="en-SG" dirty="0">
                <a:solidFill>
                  <a:schemeClr val="bg1"/>
                </a:solidFill>
              </a:rPr>
              <a:t>Only analyse commercial flights. Missing out another category: cargo flights. </a:t>
            </a:r>
          </a:p>
          <a:p>
            <a:pPr>
              <a:buClr>
                <a:schemeClr val="bg1"/>
              </a:buClr>
              <a:buSzPct val="100000"/>
            </a:pPr>
            <a:r>
              <a:rPr lang="en-SG" dirty="0">
                <a:solidFill>
                  <a:schemeClr val="bg1"/>
                </a:solidFill>
              </a:rPr>
              <a:t>Could have tried more methods/algorithms in detecting communities. </a:t>
            </a:r>
          </a:p>
          <a:p>
            <a:pPr>
              <a:buClr>
                <a:schemeClr val="bg1"/>
              </a:buClr>
              <a:buSzPct val="100000"/>
            </a:pPr>
            <a:endParaRPr lang="en-SG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</a:pPr>
            <a:endParaRPr lang="en-SG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</a:pPr>
            <a:endParaRPr lang="en-SG" dirty="0">
              <a:solidFill>
                <a:schemeClr val="bg1"/>
              </a:solidFill>
            </a:endParaRPr>
          </a:p>
          <a:p>
            <a:pPr marL="139700" indent="0">
              <a:buClr>
                <a:schemeClr val="bg1"/>
              </a:buClr>
              <a:buSzPct val="100000"/>
              <a:buNone/>
            </a:pPr>
            <a:endParaRPr lang="en-SG" dirty="0">
              <a:solidFill>
                <a:schemeClr val="bg1"/>
              </a:solidFill>
            </a:endParaRPr>
          </a:p>
          <a:p>
            <a:endParaRPr lang="en-SG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d37329b5e_0_674"/>
          <p:cNvSpPr txBox="1">
            <a:spLocks noGrp="1"/>
          </p:cNvSpPr>
          <p:nvPr>
            <p:ph type="body" idx="1"/>
          </p:nvPr>
        </p:nvSpPr>
        <p:spPr>
          <a:xfrm>
            <a:off x="649125" y="4520425"/>
            <a:ext cx="10515600" cy="179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SG" sz="9600" b="1" dirty="0">
                <a:solidFill>
                  <a:schemeClr val="lt1"/>
                </a:solidFill>
              </a:rPr>
              <a:t>INTRODUCTION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8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5BBAB-36AE-4C09-ADFE-E9C18CB6AF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4CCBD-DE04-4B1C-A8A7-FDFEAC0B065C}"/>
              </a:ext>
            </a:extLst>
          </p:cNvPr>
          <p:cNvSpPr/>
          <p:nvPr/>
        </p:nvSpPr>
        <p:spPr>
          <a:xfrm>
            <a:off x="0" y="1536632"/>
            <a:ext cx="12192000" cy="54102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C7411-79F7-4475-B781-29D058D5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54D7B-C6A9-48A8-92F8-C75CF5DEC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41433"/>
            <a:ext cx="11360800" cy="4555200"/>
          </a:xfrm>
        </p:spPr>
        <p:txBody>
          <a:bodyPr/>
          <a:lstStyle/>
          <a:p>
            <a:pPr>
              <a:buClr>
                <a:schemeClr val="bg1"/>
              </a:buClr>
              <a:buSzPct val="100000"/>
            </a:pPr>
            <a:r>
              <a:rPr lang="en-SG" dirty="0">
                <a:solidFill>
                  <a:schemeClr val="bg1"/>
                </a:solidFill>
              </a:rPr>
              <a:t>We could find out which cluster is totally deserted, propose for airlines to consider for new destination.</a:t>
            </a:r>
          </a:p>
          <a:p>
            <a:pPr>
              <a:buClr>
                <a:schemeClr val="bg1"/>
              </a:buClr>
              <a:buSzPct val="100000"/>
            </a:pPr>
            <a:r>
              <a:rPr lang="en-SG" dirty="0">
                <a:solidFill>
                  <a:schemeClr val="bg1"/>
                </a:solidFill>
              </a:rPr>
              <a:t>Classify flights as Domestic or International. An airport might have high degree due to many Domestic flights.</a:t>
            </a:r>
          </a:p>
          <a:p>
            <a:pPr>
              <a:buClr>
                <a:schemeClr val="bg1"/>
              </a:buClr>
              <a:buSzPct val="100000"/>
            </a:pPr>
            <a:r>
              <a:rPr lang="en-SG" dirty="0">
                <a:solidFill>
                  <a:schemeClr val="bg1"/>
                </a:solidFill>
              </a:rPr>
              <a:t>Use other community detection algorithms such as Girvan-Newman, fast and greedy method or Leiden algorithm to see which better suits the aviation network</a:t>
            </a:r>
          </a:p>
          <a:p>
            <a:endParaRPr lang="en-SG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A2E45-6E1B-4C03-BB53-45083971C8D5}"/>
              </a:ext>
            </a:extLst>
          </p:cNvPr>
          <p:cNvCxnSpPr>
            <a:cxnSpLocks/>
          </p:cNvCxnSpPr>
          <p:nvPr/>
        </p:nvCxnSpPr>
        <p:spPr>
          <a:xfrm>
            <a:off x="317728" y="1356967"/>
            <a:ext cx="36735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7260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4FC694-9630-4302-BCFF-A5ABC6F36D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B1C2D-D806-4BD0-86FB-046A52B8137E}"/>
              </a:ext>
            </a:extLst>
          </p:cNvPr>
          <p:cNvSpPr/>
          <p:nvPr/>
        </p:nvSpPr>
        <p:spPr>
          <a:xfrm>
            <a:off x="0" y="1278330"/>
            <a:ext cx="12192000" cy="56685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1C640-D30D-4A85-ACF7-3A813EC7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57365"/>
            <a:ext cx="11360800" cy="7636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F2FB4-FB9F-4E36-9DAB-DCBD2B3F3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023" y="1278330"/>
            <a:ext cx="10042277" cy="5064003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SzPct val="120000"/>
            </a:pPr>
            <a:r>
              <a:rPr lang="en-SG" dirty="0">
                <a:solidFill>
                  <a:schemeClr val="bg1"/>
                </a:solidFill>
              </a:rPr>
              <a:t>Different Key Airport could be identified depending on their geographical locations</a:t>
            </a:r>
          </a:p>
          <a:p>
            <a:pPr>
              <a:buClr>
                <a:schemeClr val="bg1"/>
              </a:buClr>
              <a:buSzPct val="120000"/>
            </a:pPr>
            <a:r>
              <a:rPr lang="en-SG" dirty="0">
                <a:solidFill>
                  <a:schemeClr val="bg1"/>
                </a:solidFill>
              </a:rPr>
              <a:t>With the advancement of technology, Aviation has become an important industry.</a:t>
            </a:r>
          </a:p>
          <a:p>
            <a:pPr>
              <a:buClr>
                <a:schemeClr val="bg1"/>
              </a:buClr>
              <a:buSzPct val="120000"/>
            </a:pPr>
            <a:r>
              <a:rPr lang="en-SG" dirty="0">
                <a:solidFill>
                  <a:schemeClr val="bg1"/>
                </a:solidFill>
              </a:rPr>
              <a:t>Identify Key Airport can be useful for different stakeholders in the aviation industry</a:t>
            </a:r>
          </a:p>
          <a:p>
            <a:pPr lvl="1">
              <a:buClr>
                <a:schemeClr val="bg1"/>
              </a:buClr>
              <a:buSzPct val="120000"/>
            </a:pPr>
            <a:r>
              <a:rPr lang="en-SG" dirty="0">
                <a:solidFill>
                  <a:schemeClr val="bg1"/>
                </a:solidFill>
              </a:rPr>
              <a:t>Airlines: Possible new destinations, receive reliable services (</a:t>
            </a:r>
            <a:r>
              <a:rPr lang="en-SG" dirty="0" err="1">
                <a:solidFill>
                  <a:schemeClr val="bg1"/>
                </a:solidFill>
              </a:rPr>
              <a:t>eg</a:t>
            </a:r>
            <a:r>
              <a:rPr lang="en-SG" dirty="0">
                <a:solidFill>
                  <a:schemeClr val="bg1"/>
                </a:solidFill>
              </a:rPr>
              <a:t> maintenance/ refuelling services), better equipment and procedures used to provide safe and efficient air traffic services for aircrafts</a:t>
            </a:r>
          </a:p>
          <a:p>
            <a:pPr lvl="1">
              <a:buClr>
                <a:schemeClr val="bg1"/>
              </a:buClr>
              <a:buSzPct val="120000"/>
            </a:pPr>
            <a:r>
              <a:rPr lang="en-SG" dirty="0">
                <a:solidFill>
                  <a:schemeClr val="bg1"/>
                </a:solidFill>
              </a:rPr>
              <a:t>Airports: Learn from Air Hubs to increase flight frequencies, passenger arrivals etc</a:t>
            </a:r>
          </a:p>
          <a:p>
            <a:pPr lvl="1">
              <a:buClr>
                <a:schemeClr val="bg1"/>
              </a:buClr>
              <a:buSzPct val="120000"/>
            </a:pPr>
            <a:r>
              <a:rPr lang="en-SG" dirty="0">
                <a:solidFill>
                  <a:schemeClr val="bg1"/>
                </a:solidFill>
              </a:rPr>
              <a:t>Aviation-related (</a:t>
            </a:r>
            <a:r>
              <a:rPr lang="en-SG" dirty="0" err="1">
                <a:solidFill>
                  <a:schemeClr val="bg1"/>
                </a:solidFill>
              </a:rPr>
              <a:t>eg</a:t>
            </a:r>
            <a:r>
              <a:rPr lang="en-SG" dirty="0">
                <a:solidFill>
                  <a:schemeClr val="bg1"/>
                </a:solidFill>
              </a:rPr>
              <a:t> tow-</a:t>
            </a:r>
            <a:r>
              <a:rPr lang="en-SG" dirty="0" err="1">
                <a:solidFill>
                  <a:schemeClr val="bg1"/>
                </a:solidFill>
              </a:rPr>
              <a:t>thruck</a:t>
            </a:r>
            <a:r>
              <a:rPr lang="en-SG" dirty="0">
                <a:solidFill>
                  <a:schemeClr val="bg1"/>
                </a:solidFill>
              </a:rPr>
              <a:t>/maintenance) companies: Invest more resources in Air Hubs</a:t>
            </a:r>
            <a:r>
              <a:rPr lang="en-SG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7433C-B1ED-4D05-82F2-1D8B2B31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819" y="5260488"/>
            <a:ext cx="2121709" cy="141954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0EE90A-A6A4-46C7-82E9-26C227BB93A8}"/>
              </a:ext>
            </a:extLst>
          </p:cNvPr>
          <p:cNvCxnSpPr>
            <a:cxnSpLocks/>
          </p:cNvCxnSpPr>
          <p:nvPr/>
        </p:nvCxnSpPr>
        <p:spPr>
          <a:xfrm>
            <a:off x="367155" y="1036996"/>
            <a:ext cx="3129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6102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97D30A-4517-4A14-B831-49FB659F1C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B606E8-9B57-47B3-8814-867C55500208}"/>
              </a:ext>
            </a:extLst>
          </p:cNvPr>
          <p:cNvSpPr/>
          <p:nvPr/>
        </p:nvSpPr>
        <p:spPr>
          <a:xfrm>
            <a:off x="0" y="1574800"/>
            <a:ext cx="12192000" cy="53721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3" name="Google Shape;72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 dirty="0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24" name="Google Shape;724;p34"/>
          <p:cNvSpPr txBox="1">
            <a:spLocks noGrp="1"/>
          </p:cNvSpPr>
          <p:nvPr>
            <p:ph type="body" idx="1"/>
          </p:nvPr>
        </p:nvSpPr>
        <p:spPr>
          <a:xfrm>
            <a:off x="727900" y="21431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Char char="•"/>
            </a:pPr>
            <a:r>
              <a:rPr lang="en-SG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https://stackoverflow.com/questions/9471906/what-are-the-differences-between-community-detection-algorithms-in-igraph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Char char="•"/>
            </a:pPr>
            <a:r>
              <a:rPr lang="en-SG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https://en.wikipedia.org/wiki/Louvain_modularity</a:t>
            </a:r>
            <a:endParaRPr lang="en-SG" u="sng" dirty="0">
              <a:solidFill>
                <a:schemeClr val="bg1"/>
              </a:solidFill>
            </a:endParaRPr>
          </a:p>
          <a:p>
            <a:pPr marL="228600" lvl="0" indent="-228600">
              <a:buClr>
                <a:schemeClr val="bg1"/>
              </a:buClr>
              <a:buSzPts val="2800"/>
            </a:pPr>
            <a:r>
              <a:rPr lang="en-S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https://en.wikipedia.org/wiki/Hartsfield%E2%80%93Jackson_Atlanta_International_Airport</a:t>
            </a:r>
            <a:endParaRPr lang="en-SG" u="sng" dirty="0">
              <a:solidFill>
                <a:schemeClr val="bg1"/>
              </a:solidFill>
            </a:endParaRPr>
          </a:p>
          <a:p>
            <a:pPr marL="228600" lvl="0" indent="-228600">
              <a:buClr>
                <a:schemeClr val="bg1"/>
              </a:buClr>
              <a:buSzPts val="2800"/>
            </a:pPr>
            <a:r>
              <a:rPr lang="en-S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https://www.mot.gov.sg/about-mot/air-transport/aviation-hub</a:t>
            </a:r>
            <a:endParaRPr dirty="0">
              <a:solidFill>
                <a:schemeClr val="bg1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FB90E0-9EC9-4819-8691-61006A10E1A1}"/>
              </a:ext>
            </a:extLst>
          </p:cNvPr>
          <p:cNvCxnSpPr>
            <a:cxnSpLocks/>
          </p:cNvCxnSpPr>
          <p:nvPr/>
        </p:nvCxnSpPr>
        <p:spPr>
          <a:xfrm>
            <a:off x="727900" y="1375274"/>
            <a:ext cx="33992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D1A674-B40E-4B1F-AC6A-360D8938D7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29" name="Google Shape;729;p35" descr="Image result for THANK YOU PLANE&quot;"/>
          <p:cNvPicPr preferRelativeResize="0"/>
          <p:nvPr/>
        </p:nvPicPr>
        <p:blipFill rotWithShape="1">
          <a:blip r:embed="rId3">
            <a:alphaModFix/>
          </a:blip>
          <a:srcRect l="1832" t="15316" r="9159" b="14775"/>
          <a:stretch/>
        </p:blipFill>
        <p:spPr>
          <a:xfrm>
            <a:off x="2792626" y="1050324"/>
            <a:ext cx="6104239" cy="4794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6A7640-6651-49C9-996E-8F34EE814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9" name="Google Shape;439;p3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bg1"/>
                </a:solidFill>
              </a:rPr>
              <a:t>Motivation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0" name="Google Shape;440;p3"/>
          <p:cNvSpPr txBox="1">
            <a:spLocks noGrp="1"/>
          </p:cNvSpPr>
          <p:nvPr>
            <p:ph type="body" idx="1"/>
          </p:nvPr>
        </p:nvSpPr>
        <p:spPr>
          <a:xfrm>
            <a:off x="736001" y="1136725"/>
            <a:ext cx="10515600" cy="213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SG" sz="2000" dirty="0">
                <a:solidFill>
                  <a:schemeClr val="bg1"/>
                </a:solidFill>
              </a:rPr>
              <a:t>What is </a:t>
            </a:r>
            <a:r>
              <a:rPr lang="en-SG" sz="2000" dirty="0" err="1">
                <a:solidFill>
                  <a:schemeClr val="bg1"/>
                </a:solidFill>
              </a:rPr>
              <a:t>OpenFlights</a:t>
            </a:r>
            <a:r>
              <a:rPr lang="en-SG" sz="2000" dirty="0">
                <a:solidFill>
                  <a:schemeClr val="bg1"/>
                </a:solidFill>
              </a:rPr>
              <a:t>?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  <a:buChar char="•"/>
            </a:pPr>
            <a:r>
              <a:rPr lang="en-SG" sz="2000" dirty="0">
                <a:solidFill>
                  <a:schemeClr val="bg1"/>
                </a:solidFill>
              </a:rPr>
              <a:t>Map your flights around the world, search and filter them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  <a:buChar char="•"/>
            </a:pPr>
            <a:r>
              <a:rPr lang="en-SG" sz="2000" dirty="0">
                <a:solidFill>
                  <a:schemeClr val="bg1"/>
                </a:solidFill>
              </a:rPr>
              <a:t>Calculate statistics automatically (e.g. Distance)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  <a:buChar char="•"/>
            </a:pPr>
            <a:r>
              <a:rPr lang="en-SG" sz="2000" dirty="0">
                <a:solidFill>
                  <a:schemeClr val="bg1"/>
                </a:solidFill>
              </a:rPr>
              <a:t>Share the resulting maps with friends and the world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  <a:buChar char="•"/>
            </a:pPr>
            <a:r>
              <a:rPr lang="en-SG" sz="2000" dirty="0">
                <a:solidFill>
                  <a:schemeClr val="bg1"/>
                </a:solidFill>
              </a:rPr>
              <a:t>Check airport route maps for nearly every airport in the world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  <a:buChar char="•"/>
            </a:pPr>
            <a:r>
              <a:rPr lang="en-SG" sz="2000" dirty="0">
                <a:solidFill>
                  <a:schemeClr val="bg1"/>
                </a:solidFill>
              </a:rPr>
              <a:t>Identify airlines that can travel to your destinations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41" name="Google Shape;44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01" y="3388969"/>
            <a:ext cx="10633631" cy="3267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8058B-67C0-4D9A-9025-16936F131492}"/>
              </a:ext>
            </a:extLst>
          </p:cNvPr>
          <p:cNvCxnSpPr>
            <a:cxnSpLocks/>
          </p:cNvCxnSpPr>
          <p:nvPr/>
        </p:nvCxnSpPr>
        <p:spPr>
          <a:xfrm>
            <a:off x="512164" y="992215"/>
            <a:ext cx="3444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173313-5E9D-4587-817A-EBB955148F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6" name="Google Shape;446;p4"/>
          <p:cNvSpPr txBox="1">
            <a:spLocks noGrp="1"/>
          </p:cNvSpPr>
          <p:nvPr>
            <p:ph type="body" idx="1"/>
          </p:nvPr>
        </p:nvSpPr>
        <p:spPr>
          <a:xfrm>
            <a:off x="838200" y="1395067"/>
            <a:ext cx="1102428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SG" sz="2500" dirty="0">
                <a:solidFill>
                  <a:schemeClr val="bg1"/>
                </a:solidFill>
              </a:rPr>
              <a:t>Identify Air Hubs (Key Player) in the world (as of 2014) using </a:t>
            </a:r>
            <a:r>
              <a:rPr lang="en-SG" sz="2500" dirty="0" err="1">
                <a:solidFill>
                  <a:schemeClr val="bg1"/>
                </a:solidFill>
              </a:rPr>
              <a:t>OpenFlights</a:t>
            </a:r>
            <a:r>
              <a:rPr lang="en-SG" sz="2500" dirty="0">
                <a:solidFill>
                  <a:schemeClr val="bg1"/>
                </a:solidFill>
              </a:rPr>
              <a:t> Airports and Routes Database </a:t>
            </a:r>
            <a:endParaRPr dirty="0">
              <a:solidFill>
                <a:schemeClr val="bg1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47" name="Google Shape;447;p4"/>
          <p:cNvSpPr txBox="1">
            <a:spLocks noGrp="1"/>
          </p:cNvSpPr>
          <p:nvPr>
            <p:ph type="title"/>
          </p:nvPr>
        </p:nvSpPr>
        <p:spPr>
          <a:xfrm>
            <a:off x="838200" y="6936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 dirty="0">
                <a:solidFill>
                  <a:schemeClr val="bg1"/>
                </a:solidFill>
              </a:rPr>
              <a:t>Problem Statement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220" name="Picture 4" descr="Image result for air hubs&quot;">
            <a:extLst>
              <a:ext uri="{FF2B5EF4-FFF2-40B4-BE49-F238E27FC236}">
                <a16:creationId xmlns:a16="http://schemas.microsoft.com/office/drawing/2014/main" id="{079E0C89-C13B-4968-B975-574E5A1FB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993" y="2256279"/>
            <a:ext cx="6177561" cy="43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7BF9EE-5F49-46FD-93E1-8F752F9FA16E}"/>
              </a:ext>
            </a:extLst>
          </p:cNvPr>
          <p:cNvCxnSpPr>
            <a:cxnSpLocks/>
          </p:cNvCxnSpPr>
          <p:nvPr/>
        </p:nvCxnSpPr>
        <p:spPr>
          <a:xfrm>
            <a:off x="727900" y="1128139"/>
            <a:ext cx="49809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765187-02E6-4606-B258-7E68F94479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9" name="Google Shape;459;p5"/>
          <p:cNvSpPr txBox="1">
            <a:spLocks noGrp="1"/>
          </p:cNvSpPr>
          <p:nvPr>
            <p:ph type="title"/>
          </p:nvPr>
        </p:nvSpPr>
        <p:spPr>
          <a:xfrm>
            <a:off x="838200" y="-558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bg1"/>
                </a:solidFill>
              </a:rPr>
              <a:t>Data Description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60" name="Google Shape;460;p5"/>
          <p:cNvSpPr txBox="1">
            <a:spLocks noGrp="1"/>
          </p:cNvSpPr>
          <p:nvPr>
            <p:ph type="body" idx="1"/>
          </p:nvPr>
        </p:nvSpPr>
        <p:spPr>
          <a:xfrm>
            <a:off x="740257" y="118405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SG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Airport and routes data were extracted from </a:t>
            </a:r>
            <a:r>
              <a:rPr lang="en-SG" sz="2000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https://openflights.org/data.html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SG" sz="20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OpenFlights</a:t>
            </a:r>
            <a:r>
              <a:rPr lang="en-SG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Airports Database contains over 10,000 airports, train stations and ferry terminals spanning the globe. Only type=airport is included in this project </a:t>
            </a:r>
            <a:r>
              <a:rPr lang="en-SG" sz="2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airports.dat</a:t>
            </a:r>
            <a:endParaRPr sz="2000" dirty="0">
              <a:solidFill>
                <a:schemeClr val="bg1"/>
              </a:solidFill>
              <a:sym typeface="Calibri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Covers over 3,000 airports and 60,000 routes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Routes data updated as of June 2014 </a:t>
            </a:r>
            <a:r>
              <a:rPr lang="en-SG" sz="20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routes.dat</a:t>
            </a:r>
            <a:endParaRPr sz="2000" dirty="0">
              <a:solidFill>
                <a:schemeClr val="bg1"/>
              </a:solidFill>
              <a:sym typeface="Calibri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461" name="Google Shape;46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249840"/>
            <a:ext cx="12192000" cy="505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5D10E4-83B1-4E14-9F1A-5CEE7398A588}"/>
              </a:ext>
            </a:extLst>
          </p:cNvPr>
          <p:cNvCxnSpPr>
            <a:cxnSpLocks/>
          </p:cNvCxnSpPr>
          <p:nvPr/>
        </p:nvCxnSpPr>
        <p:spPr>
          <a:xfrm>
            <a:off x="740257" y="979853"/>
            <a:ext cx="42024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173313-5E9D-4587-817A-EBB955148F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3B934-4CF9-4EB7-9636-3C3AF2126313}"/>
              </a:ext>
            </a:extLst>
          </p:cNvPr>
          <p:cNvSpPr/>
          <p:nvPr/>
        </p:nvSpPr>
        <p:spPr>
          <a:xfrm>
            <a:off x="4910486" y="1493152"/>
            <a:ext cx="2204029" cy="792873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7" name="Google Shape;447;p4"/>
          <p:cNvSpPr txBox="1">
            <a:spLocks noGrp="1"/>
          </p:cNvSpPr>
          <p:nvPr>
            <p:ph type="title"/>
          </p:nvPr>
        </p:nvSpPr>
        <p:spPr>
          <a:xfrm>
            <a:off x="838200" y="6936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SG" dirty="0">
                <a:solidFill>
                  <a:schemeClr val="bg1"/>
                </a:solidFill>
              </a:rPr>
              <a:t>Methodology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7BF9EE-5F49-46FD-93E1-8F752F9FA16E}"/>
              </a:ext>
            </a:extLst>
          </p:cNvPr>
          <p:cNvCxnSpPr>
            <a:cxnSpLocks/>
          </p:cNvCxnSpPr>
          <p:nvPr/>
        </p:nvCxnSpPr>
        <p:spPr>
          <a:xfrm>
            <a:off x="727900" y="1128139"/>
            <a:ext cx="37328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CDE259-A3B2-4472-A77A-301E2E92B3C8}"/>
              </a:ext>
            </a:extLst>
          </p:cNvPr>
          <p:cNvGrpSpPr/>
          <p:nvPr/>
        </p:nvGrpSpPr>
        <p:grpSpPr>
          <a:xfrm>
            <a:off x="856368" y="3625610"/>
            <a:ext cx="10479264" cy="3683161"/>
            <a:chOff x="325840" y="2671408"/>
            <a:chExt cx="10536947" cy="385196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3671A4C-967E-4EA7-BD28-280C2A7B65D7}"/>
                </a:ext>
              </a:extLst>
            </p:cNvPr>
            <p:cNvSpPr/>
            <p:nvPr/>
          </p:nvSpPr>
          <p:spPr>
            <a:xfrm>
              <a:off x="5649391" y="2689643"/>
              <a:ext cx="2216161" cy="254702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488D4D6-405C-4831-8AE6-BA530EF92985}"/>
                </a:ext>
              </a:extLst>
            </p:cNvPr>
            <p:cNvSpPr/>
            <p:nvPr/>
          </p:nvSpPr>
          <p:spPr>
            <a:xfrm>
              <a:off x="325840" y="2671408"/>
              <a:ext cx="2216161" cy="25470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BB31DC7-1CED-48B2-9AD8-B8DADFC39952}"/>
                </a:ext>
              </a:extLst>
            </p:cNvPr>
            <p:cNvSpPr/>
            <p:nvPr/>
          </p:nvSpPr>
          <p:spPr>
            <a:xfrm>
              <a:off x="2926145" y="2678038"/>
              <a:ext cx="2216161" cy="254702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4F3A369-E764-4396-8C6F-10EB19957260}"/>
                </a:ext>
              </a:extLst>
            </p:cNvPr>
            <p:cNvSpPr/>
            <p:nvPr/>
          </p:nvSpPr>
          <p:spPr>
            <a:xfrm>
              <a:off x="538809" y="2927335"/>
              <a:ext cx="2216161" cy="254702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E995AC-3F77-4BAE-8B72-0D256F286C9C}"/>
                </a:ext>
              </a:extLst>
            </p:cNvPr>
            <p:cNvSpPr txBox="1"/>
            <p:nvPr/>
          </p:nvSpPr>
          <p:spPr>
            <a:xfrm>
              <a:off x="857747" y="3222929"/>
              <a:ext cx="1568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Input Stage</a:t>
              </a:r>
              <a:endParaRPr lang="en-SG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384CE2-320F-49AB-93B1-7D556B06D180}"/>
                </a:ext>
              </a:extLst>
            </p:cNvPr>
            <p:cNvSpPr txBox="1"/>
            <p:nvPr/>
          </p:nvSpPr>
          <p:spPr>
            <a:xfrm>
              <a:off x="608728" y="3592067"/>
              <a:ext cx="2034870" cy="1223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Extract Airports and Flight Routes Data from </a:t>
              </a:r>
              <a:r>
                <a:rPr lang="en-SG" u="sng" dirty="0">
                  <a:solidFill>
                    <a:schemeClr val="bg1"/>
                  </a:solidFill>
                  <a:sym typeface="Calibri"/>
                </a:rPr>
                <a:t>openflights.org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A1E8DE1-C925-4274-B1E3-EED690E8F798}"/>
                </a:ext>
              </a:extLst>
            </p:cNvPr>
            <p:cNvSpPr/>
            <p:nvPr/>
          </p:nvSpPr>
          <p:spPr>
            <a:xfrm>
              <a:off x="3260096" y="2873361"/>
              <a:ext cx="2216161" cy="254702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5BC821-4543-467F-95C9-049A036E08FF}"/>
                </a:ext>
              </a:extLst>
            </p:cNvPr>
            <p:cNvSpPr txBox="1"/>
            <p:nvPr/>
          </p:nvSpPr>
          <p:spPr>
            <a:xfrm>
              <a:off x="3238579" y="3280690"/>
              <a:ext cx="2172369" cy="2575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Drop Source airport ID and Destination airport ID with NULL values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Treat airports as nodes 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Create routes from Source airport ID to Destination airport ID</a:t>
              </a:r>
            </a:p>
            <a:p>
              <a:pPr>
                <a:buClr>
                  <a:schemeClr val="bg1"/>
                </a:buClr>
              </a:pP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7487AF-AA11-46EA-A89A-BB9A8DED9456}"/>
                </a:ext>
              </a:extLst>
            </p:cNvPr>
            <p:cNvSpPr txBox="1"/>
            <p:nvPr/>
          </p:nvSpPr>
          <p:spPr>
            <a:xfrm>
              <a:off x="3355109" y="2998760"/>
              <a:ext cx="2094329" cy="3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Pre-processing Stage</a:t>
              </a:r>
              <a:endParaRPr lang="en-SG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C4AC04A-F0E8-4DF0-87FE-5FD9980A6F3C}"/>
                </a:ext>
              </a:extLst>
            </p:cNvPr>
            <p:cNvSpPr/>
            <p:nvPr/>
          </p:nvSpPr>
          <p:spPr>
            <a:xfrm>
              <a:off x="5969582" y="2927334"/>
              <a:ext cx="2216161" cy="254702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92EC89-C3BC-472A-AFD5-6FCC386205E8}"/>
                </a:ext>
              </a:extLst>
            </p:cNvPr>
            <p:cNvSpPr txBox="1"/>
            <p:nvPr/>
          </p:nvSpPr>
          <p:spPr>
            <a:xfrm>
              <a:off x="6018491" y="3320643"/>
              <a:ext cx="2050253" cy="320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Perform several Community Detection algorithms using R (</a:t>
              </a:r>
              <a:r>
                <a:rPr lang="en-US" dirty="0" err="1">
                  <a:solidFill>
                    <a:schemeClr val="bg1"/>
                  </a:solidFill>
                </a:rPr>
                <a:t>iGraph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sym typeface="Calibri"/>
                </a:rPr>
                <a:t>Use Modularity as measure of quality to select the best algorithm </a:t>
              </a:r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E08DD5-4ACD-43D2-9AD1-A696EB9BFABD}"/>
                </a:ext>
              </a:extLst>
            </p:cNvPr>
            <p:cNvSpPr txBox="1"/>
            <p:nvPr/>
          </p:nvSpPr>
          <p:spPr>
            <a:xfrm>
              <a:off x="6040963" y="3060680"/>
              <a:ext cx="2094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Output Stage</a:t>
              </a:r>
              <a:endParaRPr lang="en-SG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BE1F626-42A4-4E2A-A2A1-14B2E8A90532}"/>
                </a:ext>
              </a:extLst>
            </p:cNvPr>
            <p:cNvSpPr/>
            <p:nvPr/>
          </p:nvSpPr>
          <p:spPr>
            <a:xfrm>
              <a:off x="8372637" y="2678038"/>
              <a:ext cx="2216161" cy="254702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1D0D5CF-3257-44E1-A826-02B5AAB6C988}"/>
                </a:ext>
              </a:extLst>
            </p:cNvPr>
            <p:cNvSpPr/>
            <p:nvPr/>
          </p:nvSpPr>
          <p:spPr>
            <a:xfrm>
              <a:off x="8646626" y="2964772"/>
              <a:ext cx="2216161" cy="250958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623E57-2159-430B-8516-3FFFDFEC861F}"/>
                </a:ext>
              </a:extLst>
            </p:cNvPr>
            <p:cNvSpPr txBox="1"/>
            <p:nvPr/>
          </p:nvSpPr>
          <p:spPr>
            <a:xfrm>
              <a:off x="8692828" y="3376817"/>
              <a:ext cx="2108518" cy="2846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</a:rPr>
                <a:t>Utilise</a:t>
              </a:r>
              <a:r>
                <a:rPr lang="en-US" dirty="0">
                  <a:solidFill>
                    <a:schemeClr val="bg1"/>
                  </a:solidFill>
                </a:rPr>
                <a:t> various evaluation metrics to identify key player(s) within communities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</a:rPr>
                <a:t>Analyse</a:t>
              </a:r>
              <a:r>
                <a:rPr lang="en-US" dirty="0">
                  <a:solidFill>
                    <a:schemeClr val="bg1"/>
                  </a:solidFill>
                </a:rPr>
                <a:t> the characteristics of the key player(s)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bg1"/>
                </a:solidFill>
              </a:endParaRPr>
            </a:p>
            <a:p>
              <a:pPr>
                <a:buClr>
                  <a:schemeClr val="bg1"/>
                </a:buClr>
              </a:pPr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51EFEA-3A1A-4F63-BF0E-5CBE64F8BF83}"/>
                </a:ext>
              </a:extLst>
            </p:cNvPr>
            <p:cNvSpPr txBox="1"/>
            <p:nvPr/>
          </p:nvSpPr>
          <p:spPr>
            <a:xfrm>
              <a:off x="8732911" y="3069040"/>
              <a:ext cx="2094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Analysis Stage</a:t>
              </a:r>
              <a:endParaRPr lang="en-SG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96AAB6F9-9171-4E5B-9414-CD5F75E15B05}"/>
              </a:ext>
            </a:extLst>
          </p:cNvPr>
          <p:cNvSpPr/>
          <p:nvPr/>
        </p:nvSpPr>
        <p:spPr>
          <a:xfrm>
            <a:off x="1877919" y="2130120"/>
            <a:ext cx="2697079" cy="2435404"/>
          </a:xfrm>
          <a:prstGeom prst="circular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3" name="Arrow: Circular 12">
            <a:extLst>
              <a:ext uri="{FF2B5EF4-FFF2-40B4-BE49-F238E27FC236}">
                <a16:creationId xmlns:a16="http://schemas.microsoft.com/office/drawing/2014/main" id="{915F886E-4D52-43F4-8E9A-0E0C1AFB518D}"/>
              </a:ext>
            </a:extLst>
          </p:cNvPr>
          <p:cNvSpPr/>
          <p:nvPr/>
        </p:nvSpPr>
        <p:spPr>
          <a:xfrm>
            <a:off x="4650912" y="2159910"/>
            <a:ext cx="2697079" cy="2435404"/>
          </a:xfrm>
          <a:prstGeom prst="circular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B57F2CB6-FC3B-433A-8DC5-59B66464B56B}"/>
              </a:ext>
            </a:extLst>
          </p:cNvPr>
          <p:cNvSpPr/>
          <p:nvPr/>
        </p:nvSpPr>
        <p:spPr>
          <a:xfrm>
            <a:off x="7410516" y="2119666"/>
            <a:ext cx="2697079" cy="2435404"/>
          </a:xfrm>
          <a:prstGeom prst="circular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28BA4-0E3F-4693-8F28-5F04C6E3BAA8}"/>
              </a:ext>
            </a:extLst>
          </p:cNvPr>
          <p:cNvSpPr txBox="1"/>
          <p:nvPr/>
        </p:nvSpPr>
        <p:spPr>
          <a:xfrm>
            <a:off x="5230127" y="1725637"/>
            <a:ext cx="1650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 Exploration</a:t>
            </a:r>
            <a:endParaRPr lang="en-S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1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d37329b5e_0_674"/>
          <p:cNvSpPr txBox="1">
            <a:spLocks noGrp="1"/>
          </p:cNvSpPr>
          <p:nvPr>
            <p:ph type="body" idx="1"/>
          </p:nvPr>
        </p:nvSpPr>
        <p:spPr>
          <a:xfrm>
            <a:off x="649124" y="4520425"/>
            <a:ext cx="11798145" cy="179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SG" sz="9600" b="1" dirty="0">
                <a:solidFill>
                  <a:schemeClr val="lt1"/>
                </a:solidFill>
              </a:rPr>
              <a:t>DATA EXPLORATION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9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A665FC-A1FC-44C0-BC68-BEBA8F48D9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0" name="Google Shape;510;p10"/>
          <p:cNvSpPr txBox="1">
            <a:spLocks noGrp="1"/>
          </p:cNvSpPr>
          <p:nvPr>
            <p:ph type="title"/>
          </p:nvPr>
        </p:nvSpPr>
        <p:spPr>
          <a:xfrm>
            <a:off x="838200" y="2611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 dirty="0">
                <a:solidFill>
                  <a:schemeClr val="bg1"/>
                </a:solidFill>
              </a:rPr>
              <a:t>Preliminary Data Exploration (1)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12" name="Google Shape;512;p10"/>
          <p:cNvSpPr txBox="1"/>
          <p:nvPr/>
        </p:nvSpPr>
        <p:spPr>
          <a:xfrm>
            <a:off x="7021061" y="5027559"/>
            <a:ext cx="4084505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Global </a:t>
            </a:r>
            <a:br>
              <a:rPr lang="en-SG" sz="2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SG" sz="2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clustering coefficient</a:t>
            </a:r>
            <a:endParaRPr sz="22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0.25</a:t>
            </a:r>
            <a:endParaRPr sz="22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513" name="Google Shape;513;p10"/>
          <p:cNvSpPr txBox="1"/>
          <p:nvPr/>
        </p:nvSpPr>
        <p:spPr>
          <a:xfrm>
            <a:off x="2087770" y="2164312"/>
            <a:ext cx="39210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Average total degree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41.55</a:t>
            </a:r>
            <a:endParaRPr lang="en-SG" sz="22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514" name="Google Shape;514;p10"/>
          <p:cNvSpPr txBox="1"/>
          <p:nvPr/>
        </p:nvSpPr>
        <p:spPr>
          <a:xfrm>
            <a:off x="7009147" y="2225358"/>
            <a:ext cx="39210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Average in/out degree</a:t>
            </a:r>
            <a:endParaRPr sz="22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20.78</a:t>
            </a:r>
            <a:endParaRPr sz="22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515" name="Google Shape;515;p10"/>
          <p:cNvSpPr txBox="1"/>
          <p:nvPr/>
        </p:nvSpPr>
        <p:spPr>
          <a:xfrm>
            <a:off x="388614" y="3708085"/>
            <a:ext cx="39210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Mean path length</a:t>
            </a:r>
            <a:endParaRPr sz="22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3.98</a:t>
            </a:r>
            <a:endParaRPr sz="22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516" name="Google Shape;516;p10"/>
          <p:cNvSpPr txBox="1"/>
          <p:nvPr/>
        </p:nvSpPr>
        <p:spPr>
          <a:xfrm>
            <a:off x="8318963" y="3700618"/>
            <a:ext cx="39210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Network diameter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22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517" name="Google Shape;517;p10"/>
          <p:cNvSpPr txBox="1"/>
          <p:nvPr/>
        </p:nvSpPr>
        <p:spPr>
          <a:xfrm>
            <a:off x="2087770" y="5301096"/>
            <a:ext cx="39210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Density</a:t>
            </a:r>
            <a:endParaRPr sz="22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G" sz="2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0.006</a:t>
            </a:r>
            <a:endParaRPr sz="22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09F0D-5D18-4766-9C99-510DF07A5C23}"/>
              </a:ext>
            </a:extLst>
          </p:cNvPr>
          <p:cNvSpPr txBox="1"/>
          <p:nvPr/>
        </p:nvSpPr>
        <p:spPr>
          <a:xfrm>
            <a:off x="747623" y="1476846"/>
            <a:ext cx="10938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b="1" dirty="0">
                <a:solidFill>
                  <a:schemeClr val="bg1"/>
                </a:solidFill>
              </a:rPr>
              <a:t>3,218 Airports with 66,771 Routes operated by 547 Airlines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B36A3B-5A51-404A-8274-A93AC02E3D26}"/>
              </a:ext>
            </a:extLst>
          </p:cNvPr>
          <p:cNvCxnSpPr>
            <a:cxnSpLocks/>
          </p:cNvCxnSpPr>
          <p:nvPr/>
        </p:nvCxnSpPr>
        <p:spPr>
          <a:xfrm>
            <a:off x="740257" y="1350561"/>
            <a:ext cx="77859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C520EDF-1991-44B3-BC24-F56AFDB0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412" y="2768918"/>
            <a:ext cx="4403750" cy="2935833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1835</Words>
  <Application>Microsoft Office PowerPoint</Application>
  <PresentationFormat>Widescreen</PresentationFormat>
  <Paragraphs>394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Nunito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Motivation</vt:lpstr>
      <vt:lpstr>Problem Statement</vt:lpstr>
      <vt:lpstr>Data Description </vt:lpstr>
      <vt:lpstr>Methodology</vt:lpstr>
      <vt:lpstr>PowerPoint Presentation</vt:lpstr>
      <vt:lpstr>Preliminary Data Exploration (1)</vt:lpstr>
      <vt:lpstr>Preliminary Data Exploration (2)</vt:lpstr>
      <vt:lpstr>Preliminary Data Exploration (3)</vt:lpstr>
      <vt:lpstr>Preliminary Data Exploration (4)</vt:lpstr>
      <vt:lpstr>Degree Distribution follows Power Law</vt:lpstr>
      <vt:lpstr>PowerPoint Presentation</vt:lpstr>
      <vt:lpstr>PowerPoint Presentation</vt:lpstr>
      <vt:lpstr>Community Detection Algorithm (1)</vt:lpstr>
      <vt:lpstr>Community Detection Algorithm (2)</vt:lpstr>
      <vt:lpstr>Community Detection Algorithm (3)</vt:lpstr>
      <vt:lpstr>PowerPoint Presentation</vt:lpstr>
      <vt:lpstr>Quality of Communities Detected</vt:lpstr>
      <vt:lpstr>Results</vt:lpstr>
      <vt:lpstr>3 main communities detected using Louvain algorithm  </vt:lpstr>
      <vt:lpstr>Why is identify Key Players/Airports important?</vt:lpstr>
      <vt:lpstr>PowerPoint Presentation</vt:lpstr>
      <vt:lpstr>PowerPoint Presentation</vt:lpstr>
      <vt:lpstr>PowerPoint Presentation</vt:lpstr>
      <vt:lpstr>Why makes them the Key Airport?</vt:lpstr>
      <vt:lpstr>PowerPoint Presentation</vt:lpstr>
      <vt:lpstr>Limitations</vt:lpstr>
      <vt:lpstr>Future Work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choonkiat</dc:creator>
  <cp:lastModifiedBy>tan choonkiat</cp:lastModifiedBy>
  <cp:revision>103</cp:revision>
  <dcterms:created xsi:type="dcterms:W3CDTF">2020-01-29T16:00:12Z</dcterms:created>
  <dcterms:modified xsi:type="dcterms:W3CDTF">2020-02-08T15:40:25Z</dcterms:modified>
</cp:coreProperties>
</file>